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7" r:id="rId6"/>
    <p:sldId id="261" r:id="rId7"/>
    <p:sldId id="262" r:id="rId8"/>
    <p:sldId id="272" r:id="rId9"/>
    <p:sldId id="269" r:id="rId10"/>
    <p:sldId id="270" r:id="rId11"/>
    <p:sldId id="264" r:id="rId12"/>
    <p:sldId id="284" r:id="rId13"/>
    <p:sldId id="287" r:id="rId14"/>
    <p:sldId id="286" r:id="rId15"/>
    <p:sldId id="288" r:id="rId16"/>
    <p:sldId id="289" r:id="rId17"/>
    <p:sldId id="291" r:id="rId18"/>
    <p:sldId id="290" r:id="rId19"/>
    <p:sldId id="292" r:id="rId20"/>
    <p:sldId id="293" r:id="rId21"/>
    <p:sldId id="294" r:id="rId22"/>
    <p:sldId id="295" r:id="rId23"/>
    <p:sldId id="296" r:id="rId24"/>
    <p:sldId id="297" r:id="rId25"/>
    <p:sldId id="308" r:id="rId26"/>
    <p:sldId id="298" r:id="rId27"/>
    <p:sldId id="300" r:id="rId28"/>
    <p:sldId id="301" r:id="rId29"/>
    <p:sldId id="299" r:id="rId30"/>
    <p:sldId id="302" r:id="rId31"/>
    <p:sldId id="303" r:id="rId32"/>
    <p:sldId id="304" r:id="rId33"/>
    <p:sldId id="305" r:id="rId34"/>
    <p:sldId id="306" r:id="rId35"/>
    <p:sldId id="307" r:id="rId36"/>
    <p:sldId id="279" r:id="rId37"/>
  </p:sldIdLst>
  <p:sldSz cx="9144000" cy="5143500" type="screen16x9"/>
  <p:notesSz cx="6858000" cy="9144000"/>
  <p:embeddedFontLst>
    <p:embeddedFont>
      <p:font typeface="Raleway ExtraBold" panose="020B0604020202020204" charset="0"/>
      <p:bold r:id="rId39"/>
      <p:boldItalic r:id="rId40"/>
    </p:embeddedFont>
    <p:embeddedFont>
      <p:font typeface="Segoe UI" panose="020B0502040204020203" pitchFamily="34" charset="0"/>
      <p:regular r:id="rId41"/>
      <p:bold r:id="rId42"/>
      <p:italic r:id="rId43"/>
      <p:boldItalic r:id="rId44"/>
    </p:embeddedFont>
    <p:embeddedFont>
      <p:font typeface="Raleway Light" panose="020B0604020202020204" charset="0"/>
      <p:regular r:id="rId45"/>
      <p:bold r:id="rId46"/>
      <p:italic r:id="rId47"/>
      <p:boldItalic r:id="rId48"/>
    </p:embeddedFont>
    <p:embeddedFont>
      <p:font typeface="Calibri Light" panose="020F0302020204030204" pitchFamily="34" charset="0"/>
      <p:regular r:id="rId49"/>
      <p: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44407B3-E6DE-4161-9C98-D199A610CA82}">
  <a:tblStyle styleId="{344407B3-E6DE-4161-9C98-D199A610CA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30" autoAdjust="0"/>
    <p:restoredTop sz="94660"/>
  </p:normalViewPr>
  <p:slideViewPr>
    <p:cSldViewPr snapToGrid="0">
      <p:cViewPr>
        <p:scale>
          <a:sx n="108" d="100"/>
          <a:sy n="108" d="100"/>
        </p:scale>
        <p:origin x="84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85666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0311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7874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07993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96002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67477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60465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7116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8588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27263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3798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04758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96353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6702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60805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FB6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FFB600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434343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B600"/>
                </a:solidFill>
              </a:defRPr>
            </a:lvl1pPr>
            <a:lvl2pPr lvl="1">
              <a:buNone/>
              <a:defRPr>
                <a:solidFill>
                  <a:srgbClr val="FFB600"/>
                </a:solidFill>
              </a:defRPr>
            </a:lvl2pPr>
            <a:lvl3pPr lvl="2">
              <a:buNone/>
              <a:defRPr>
                <a:solidFill>
                  <a:srgbClr val="FFB600"/>
                </a:solidFill>
              </a:defRPr>
            </a:lvl3pPr>
            <a:lvl4pPr lvl="3">
              <a:buNone/>
              <a:defRPr>
                <a:solidFill>
                  <a:srgbClr val="FFB600"/>
                </a:solidFill>
              </a:defRPr>
            </a:lvl4pPr>
            <a:lvl5pPr lvl="4">
              <a:buNone/>
              <a:defRPr>
                <a:solidFill>
                  <a:srgbClr val="FFB600"/>
                </a:solidFill>
              </a:defRPr>
            </a:lvl5pPr>
            <a:lvl6pPr lvl="5">
              <a:buNone/>
              <a:defRPr>
                <a:solidFill>
                  <a:srgbClr val="FFB600"/>
                </a:solidFill>
              </a:defRPr>
            </a:lvl6pPr>
            <a:lvl7pPr lvl="6">
              <a:buNone/>
              <a:defRPr>
                <a:solidFill>
                  <a:srgbClr val="FFB600"/>
                </a:solidFill>
              </a:defRPr>
            </a:lvl7pPr>
            <a:lvl8pPr lvl="7">
              <a:buNone/>
              <a:defRPr>
                <a:solidFill>
                  <a:srgbClr val="FFB600"/>
                </a:solidFill>
              </a:defRPr>
            </a:lvl8pPr>
            <a:lvl9pPr lvl="8">
              <a:buNone/>
              <a:defRPr>
                <a:solidFill>
                  <a:srgbClr val="FFB600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922000" y="1887378"/>
            <a:ext cx="3543300" cy="302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4678687" y="1887378"/>
            <a:ext cx="3543300" cy="3027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922000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3373778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3"/>
          </p:nvPr>
        </p:nvSpPr>
        <p:spPr>
          <a:xfrm>
            <a:off x="5825557" y="1930500"/>
            <a:ext cx="23322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Shape 49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ed">
  <p:cSld name="BLANK_1">
    <p:bg>
      <p:bgPr>
        <a:solidFill>
          <a:srgbClr val="FFB600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Shape 52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buNone/>
              <a:defRPr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34343"/>
                </a:solidFill>
              </a:rPr>
              <a:t>Link Layer</a:t>
            </a:r>
            <a:r>
              <a:rPr lang="en" dirty="0"/>
              <a:t> </a:t>
            </a:r>
            <a:r>
              <a:rPr lang="en-US" dirty="0"/>
              <a:t>Addressing</a:t>
            </a:r>
            <a:endParaRPr dirty="0"/>
          </a:p>
        </p:txBody>
      </p:sp>
      <p:sp>
        <p:nvSpPr>
          <p:cNvPr id="8" name="Freeform 127">
            <a:extLst>
              <a:ext uri="{FF2B5EF4-FFF2-40B4-BE49-F238E27FC236}">
                <a16:creationId xmlns:a16="http://schemas.microsoft.com/office/drawing/2014/main" id="{CA420456-2E27-4BAF-9B20-6F54F9A5AB41}"/>
              </a:ext>
            </a:extLst>
          </p:cNvPr>
          <p:cNvSpPr>
            <a:spLocks noChangeAspect="1"/>
          </p:cNvSpPr>
          <p:nvPr/>
        </p:nvSpPr>
        <p:spPr bwMode="black">
          <a:xfrm>
            <a:off x="7871669" y="336489"/>
            <a:ext cx="1173061" cy="923195"/>
          </a:xfrm>
          <a:custGeom>
            <a:avLst/>
            <a:gdLst>
              <a:gd name="connsiteX0" fmla="*/ 427036 w 1971675"/>
              <a:gd name="connsiteY0" fmla="*/ 1374775 h 1409700"/>
              <a:gd name="connsiteX1" fmla="*/ 1544636 w 1971675"/>
              <a:gd name="connsiteY1" fmla="*/ 1374775 h 1409700"/>
              <a:gd name="connsiteX2" fmla="*/ 1544636 w 1971675"/>
              <a:gd name="connsiteY2" fmla="*/ 1409700 h 1409700"/>
              <a:gd name="connsiteX3" fmla="*/ 427036 w 1971675"/>
              <a:gd name="connsiteY3" fmla="*/ 1409700 h 1409700"/>
              <a:gd name="connsiteX4" fmla="*/ 104775 w 1971675"/>
              <a:gd name="connsiteY4" fmla="*/ 104775 h 1409700"/>
              <a:gd name="connsiteX5" fmla="*/ 104775 w 1971675"/>
              <a:gd name="connsiteY5" fmla="*/ 1028700 h 1409700"/>
              <a:gd name="connsiteX6" fmla="*/ 761999 w 1971675"/>
              <a:gd name="connsiteY6" fmla="*/ 1028700 h 1409700"/>
              <a:gd name="connsiteX7" fmla="*/ 1198562 w 1971675"/>
              <a:gd name="connsiteY7" fmla="*/ 1028700 h 1409700"/>
              <a:gd name="connsiteX8" fmla="*/ 1879600 w 1971675"/>
              <a:gd name="connsiteY8" fmla="*/ 1028700 h 1409700"/>
              <a:gd name="connsiteX9" fmla="*/ 1879600 w 1971675"/>
              <a:gd name="connsiteY9" fmla="*/ 104775 h 1409700"/>
              <a:gd name="connsiteX10" fmla="*/ 985837 w 1971675"/>
              <a:gd name="connsiteY10" fmla="*/ 23812 h 1409700"/>
              <a:gd name="connsiteX11" fmla="*/ 957262 w 1971675"/>
              <a:gd name="connsiteY11" fmla="*/ 46831 h 1409700"/>
              <a:gd name="connsiteX12" fmla="*/ 985837 w 1971675"/>
              <a:gd name="connsiteY12" fmla="*/ 69850 h 1409700"/>
              <a:gd name="connsiteX13" fmla="*/ 1014412 w 1971675"/>
              <a:gd name="connsiteY13" fmla="*/ 46831 h 1409700"/>
              <a:gd name="connsiteX14" fmla="*/ 985837 w 1971675"/>
              <a:gd name="connsiteY14" fmla="*/ 23812 h 1409700"/>
              <a:gd name="connsiteX15" fmla="*/ 103772 w 1971675"/>
              <a:gd name="connsiteY15" fmla="*/ 0 h 1409700"/>
              <a:gd name="connsiteX16" fmla="*/ 1856372 w 1971675"/>
              <a:gd name="connsiteY16" fmla="*/ 0 h 1409700"/>
              <a:gd name="connsiteX17" fmla="*/ 1971675 w 1971675"/>
              <a:gd name="connsiteY17" fmla="*/ 103909 h 1409700"/>
              <a:gd name="connsiteX18" fmla="*/ 1971675 w 1971675"/>
              <a:gd name="connsiteY18" fmla="*/ 1027546 h 1409700"/>
              <a:gd name="connsiteX19" fmla="*/ 1856372 w 1971675"/>
              <a:gd name="connsiteY19" fmla="*/ 1143000 h 1409700"/>
              <a:gd name="connsiteX20" fmla="*/ 1277877 w 1971675"/>
              <a:gd name="connsiteY20" fmla="*/ 1143000 h 1409700"/>
              <a:gd name="connsiteX21" fmla="*/ 1198562 w 1971675"/>
              <a:gd name="connsiteY21" fmla="*/ 1143000 h 1409700"/>
              <a:gd name="connsiteX22" fmla="*/ 1198562 w 1971675"/>
              <a:gd name="connsiteY22" fmla="*/ 1212850 h 1409700"/>
              <a:gd name="connsiteX23" fmla="*/ 1198562 w 1971675"/>
              <a:gd name="connsiteY23" fmla="*/ 1258887 h 1409700"/>
              <a:gd name="connsiteX24" fmla="*/ 1452561 w 1971675"/>
              <a:gd name="connsiteY24" fmla="*/ 1258887 h 1409700"/>
              <a:gd name="connsiteX25" fmla="*/ 1544636 w 1971675"/>
              <a:gd name="connsiteY25" fmla="*/ 1374774 h 1409700"/>
              <a:gd name="connsiteX26" fmla="*/ 427036 w 1971675"/>
              <a:gd name="connsiteY26" fmla="*/ 1374774 h 1409700"/>
              <a:gd name="connsiteX27" fmla="*/ 519111 w 1971675"/>
              <a:gd name="connsiteY27" fmla="*/ 1258887 h 1409700"/>
              <a:gd name="connsiteX28" fmla="*/ 761999 w 1971675"/>
              <a:gd name="connsiteY28" fmla="*/ 1258887 h 1409700"/>
              <a:gd name="connsiteX29" fmla="*/ 761999 w 1971675"/>
              <a:gd name="connsiteY29" fmla="*/ 1212850 h 1409700"/>
              <a:gd name="connsiteX30" fmla="*/ 761999 w 1971675"/>
              <a:gd name="connsiteY30" fmla="*/ 1143000 h 1409700"/>
              <a:gd name="connsiteX31" fmla="*/ 673281 w 1971675"/>
              <a:gd name="connsiteY31" fmla="*/ 1143000 h 1409700"/>
              <a:gd name="connsiteX32" fmla="*/ 103772 w 1971675"/>
              <a:gd name="connsiteY32" fmla="*/ 1143000 h 1409700"/>
              <a:gd name="connsiteX33" fmla="*/ 0 w 1971675"/>
              <a:gd name="connsiteY33" fmla="*/ 1027546 h 1409700"/>
              <a:gd name="connsiteX34" fmla="*/ 0 w 1971675"/>
              <a:gd name="connsiteY34" fmla="*/ 103909 h 1409700"/>
              <a:gd name="connsiteX35" fmla="*/ 103772 w 1971675"/>
              <a:gd name="connsiteY35" fmla="*/ 0 h 1409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971675" h="1409700">
                <a:moveTo>
                  <a:pt x="427036" y="1374775"/>
                </a:moveTo>
                <a:lnTo>
                  <a:pt x="1544636" y="1374775"/>
                </a:lnTo>
                <a:lnTo>
                  <a:pt x="1544636" y="1409700"/>
                </a:lnTo>
                <a:lnTo>
                  <a:pt x="427036" y="1409700"/>
                </a:lnTo>
                <a:close/>
                <a:moveTo>
                  <a:pt x="104775" y="104775"/>
                </a:moveTo>
                <a:lnTo>
                  <a:pt x="104775" y="1028700"/>
                </a:lnTo>
                <a:lnTo>
                  <a:pt x="761999" y="1028700"/>
                </a:lnTo>
                <a:lnTo>
                  <a:pt x="1198562" y="1028700"/>
                </a:lnTo>
                <a:lnTo>
                  <a:pt x="1879600" y="1028700"/>
                </a:lnTo>
                <a:lnTo>
                  <a:pt x="1879600" y="104775"/>
                </a:lnTo>
                <a:close/>
                <a:moveTo>
                  <a:pt x="985837" y="23812"/>
                </a:moveTo>
                <a:cubicBezTo>
                  <a:pt x="970055" y="23812"/>
                  <a:pt x="957262" y="34118"/>
                  <a:pt x="957262" y="46831"/>
                </a:cubicBezTo>
                <a:cubicBezTo>
                  <a:pt x="957262" y="59544"/>
                  <a:pt x="970055" y="69850"/>
                  <a:pt x="985837" y="69850"/>
                </a:cubicBezTo>
                <a:cubicBezTo>
                  <a:pt x="1001619" y="69850"/>
                  <a:pt x="1014412" y="59544"/>
                  <a:pt x="1014412" y="46831"/>
                </a:cubicBezTo>
                <a:cubicBezTo>
                  <a:pt x="1014412" y="34118"/>
                  <a:pt x="1001619" y="23812"/>
                  <a:pt x="985837" y="23812"/>
                </a:cubicBezTo>
                <a:close/>
                <a:moveTo>
                  <a:pt x="103772" y="0"/>
                </a:moveTo>
                <a:cubicBezTo>
                  <a:pt x="1856372" y="0"/>
                  <a:pt x="1856372" y="0"/>
                  <a:pt x="1856372" y="0"/>
                </a:cubicBezTo>
                <a:cubicBezTo>
                  <a:pt x="1925554" y="0"/>
                  <a:pt x="1971675" y="46182"/>
                  <a:pt x="1971675" y="103909"/>
                </a:cubicBezTo>
                <a:lnTo>
                  <a:pt x="1971675" y="1027546"/>
                </a:lnTo>
                <a:cubicBezTo>
                  <a:pt x="1971675" y="1085273"/>
                  <a:pt x="1925554" y="1143000"/>
                  <a:pt x="1856372" y="1143000"/>
                </a:cubicBezTo>
                <a:cubicBezTo>
                  <a:pt x="1637297" y="1143000"/>
                  <a:pt x="1445606" y="1143000"/>
                  <a:pt x="1277877" y="1143000"/>
                </a:cubicBezTo>
                <a:lnTo>
                  <a:pt x="1198562" y="1143000"/>
                </a:lnTo>
                <a:lnTo>
                  <a:pt x="1198562" y="1212850"/>
                </a:lnTo>
                <a:lnTo>
                  <a:pt x="1198562" y="1258887"/>
                </a:lnTo>
                <a:lnTo>
                  <a:pt x="1452561" y="1258887"/>
                </a:lnTo>
                <a:lnTo>
                  <a:pt x="1544636" y="1374774"/>
                </a:lnTo>
                <a:lnTo>
                  <a:pt x="427036" y="1374774"/>
                </a:lnTo>
                <a:lnTo>
                  <a:pt x="519111" y="1258887"/>
                </a:lnTo>
                <a:lnTo>
                  <a:pt x="761999" y="1258887"/>
                </a:lnTo>
                <a:lnTo>
                  <a:pt x="761999" y="1212850"/>
                </a:lnTo>
                <a:lnTo>
                  <a:pt x="761999" y="1143000"/>
                </a:lnTo>
                <a:lnTo>
                  <a:pt x="673281" y="1143000"/>
                </a:lnTo>
                <a:cubicBezTo>
                  <a:pt x="103772" y="1143000"/>
                  <a:pt x="103772" y="1143000"/>
                  <a:pt x="103772" y="1143000"/>
                </a:cubicBezTo>
                <a:cubicBezTo>
                  <a:pt x="46121" y="1143000"/>
                  <a:pt x="0" y="1085273"/>
                  <a:pt x="0" y="1027546"/>
                </a:cubicBezTo>
                <a:cubicBezTo>
                  <a:pt x="0" y="103909"/>
                  <a:pt x="0" y="103909"/>
                  <a:pt x="0" y="103909"/>
                </a:cubicBezTo>
                <a:cubicBezTo>
                  <a:pt x="0" y="46182"/>
                  <a:pt x="46121" y="0"/>
                  <a:pt x="1037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  <a:scene3d>
            <a:camera prst="obliqueTopRight"/>
            <a:lightRig rig="threePt" dir="t"/>
          </a:scene3d>
          <a:ex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27" name="Shape 227"/>
          <p:cNvSpPr txBox="1">
            <a:spLocks noGrp="1"/>
          </p:cNvSpPr>
          <p:nvPr>
            <p:ph type="ctrTitle" idx="4294967295"/>
          </p:nvPr>
        </p:nvSpPr>
        <p:spPr>
          <a:xfrm>
            <a:off x="818706" y="1882221"/>
            <a:ext cx="6765852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400" dirty="0">
                <a:solidFill>
                  <a:srgbClr val="FFB600"/>
                </a:solidFill>
              </a:rPr>
              <a:t>281,474,976,710,656 / 7,600,000,000 = 37306</a:t>
            </a:r>
            <a:endParaRPr sz="2400" dirty="0">
              <a:solidFill>
                <a:srgbClr val="FFB600"/>
              </a:solidFill>
            </a:endParaRPr>
          </a:p>
        </p:txBody>
      </p:sp>
      <p:sp>
        <p:nvSpPr>
          <p:cNvPr id="228" name="Shape 228"/>
          <p:cNvSpPr txBox="1">
            <a:spLocks noGrp="1"/>
          </p:cNvSpPr>
          <p:nvPr>
            <p:ph type="subTitle" idx="4294967295"/>
          </p:nvPr>
        </p:nvSpPr>
        <p:spPr>
          <a:xfrm>
            <a:off x="552894" y="1358680"/>
            <a:ext cx="7772400" cy="660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/>
              <a:t>MAC Address is 6 byte long giving it 2</a:t>
            </a:r>
            <a:r>
              <a:rPr lang="en-US" baseline="30000" dirty="0"/>
              <a:t>48 </a:t>
            </a:r>
            <a:r>
              <a:rPr lang="en-US" dirty="0"/>
              <a:t>possible addresses. </a:t>
            </a:r>
          </a:p>
          <a:p>
            <a:pPr marL="0" lvl="0" indent="0">
              <a:buNone/>
            </a:pPr>
            <a:endParaRPr dirty="0"/>
          </a:p>
        </p:txBody>
      </p:sp>
      <p:sp>
        <p:nvSpPr>
          <p:cNvPr id="15" name="Shape 228">
            <a:extLst>
              <a:ext uri="{FF2B5EF4-FFF2-40B4-BE49-F238E27FC236}">
                <a16:creationId xmlns:a16="http://schemas.microsoft.com/office/drawing/2014/main" id="{66741B50-91F7-4534-A9BD-77422B6AA5C2}"/>
              </a:ext>
            </a:extLst>
          </p:cNvPr>
          <p:cNvSpPr txBox="1">
            <a:spLocks/>
          </p:cNvSpPr>
          <p:nvPr/>
        </p:nvSpPr>
        <p:spPr>
          <a:xfrm>
            <a:off x="552894" y="2506959"/>
            <a:ext cx="7772400" cy="78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dirty="0"/>
              <a:t>That means each and every person in the world can have 37306 different devices without any muddles.</a:t>
            </a:r>
          </a:p>
        </p:txBody>
      </p:sp>
      <p:sp>
        <p:nvSpPr>
          <p:cNvPr id="16" name="Shape 228">
            <a:extLst>
              <a:ext uri="{FF2B5EF4-FFF2-40B4-BE49-F238E27FC236}">
                <a16:creationId xmlns:a16="http://schemas.microsoft.com/office/drawing/2014/main" id="{DD923F1C-A658-47A2-BA7E-DB384113919A}"/>
              </a:ext>
            </a:extLst>
          </p:cNvPr>
          <p:cNvSpPr txBox="1">
            <a:spLocks/>
          </p:cNvSpPr>
          <p:nvPr/>
        </p:nvSpPr>
        <p:spPr>
          <a:xfrm>
            <a:off x="552894" y="3291184"/>
            <a:ext cx="7772400" cy="571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dirty="0"/>
              <a:t>Whoa! Isn’t that a big number ?</a:t>
            </a:r>
          </a:p>
          <a:p>
            <a:pPr marL="285750" indent="-285750"/>
            <a:endParaRPr lang="en-US" dirty="0"/>
          </a:p>
          <a:p>
            <a:pPr marL="0" indent="0">
              <a:buFont typeface="Raleway Light"/>
              <a:buNone/>
            </a:pPr>
            <a:endParaRPr lang="en-US" dirty="0"/>
          </a:p>
        </p:txBody>
      </p:sp>
      <p:grpSp>
        <p:nvGrpSpPr>
          <p:cNvPr id="17" name="Shape 207">
            <a:extLst>
              <a:ext uri="{FF2B5EF4-FFF2-40B4-BE49-F238E27FC236}">
                <a16:creationId xmlns:a16="http://schemas.microsoft.com/office/drawing/2014/main" id="{47BA58AA-595D-4970-94C7-CEFB266354A8}"/>
              </a:ext>
            </a:extLst>
          </p:cNvPr>
          <p:cNvGrpSpPr/>
          <p:nvPr/>
        </p:nvGrpSpPr>
        <p:grpSpPr>
          <a:xfrm>
            <a:off x="8089119" y="319162"/>
            <a:ext cx="728350" cy="743348"/>
            <a:chOff x="3955900" y="2984500"/>
            <a:chExt cx="414000" cy="422525"/>
          </a:xfrm>
        </p:grpSpPr>
        <p:sp>
          <p:nvSpPr>
            <p:cNvPr id="18" name="Shape 208">
              <a:extLst>
                <a:ext uri="{FF2B5EF4-FFF2-40B4-BE49-F238E27FC236}">
                  <a16:creationId xmlns:a16="http://schemas.microsoft.com/office/drawing/2014/main" id="{630C3C03-4491-42E6-AB7E-8326346C2F23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209">
              <a:extLst>
                <a:ext uri="{FF2B5EF4-FFF2-40B4-BE49-F238E27FC236}">
                  <a16:creationId xmlns:a16="http://schemas.microsoft.com/office/drawing/2014/main" id="{F501CC5E-1F91-42AD-9E33-41EF5420FAF3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10">
              <a:extLst>
                <a:ext uri="{FF2B5EF4-FFF2-40B4-BE49-F238E27FC236}">
                  <a16:creationId xmlns:a16="http://schemas.microsoft.com/office/drawing/2014/main" id="{B8C25DA4-AF46-449F-8F73-A13A86658826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7" grpId="0"/>
      <p:bldP spid="228" grpId="0" build="p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730102" y="489098"/>
            <a:ext cx="7057998" cy="12600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-US" dirty="0">
                <a:solidFill>
                  <a:srgbClr val="FFB600"/>
                </a:solidFill>
              </a:rPr>
              <a:t>IP</a:t>
            </a:r>
            <a:r>
              <a:rPr lang="en" dirty="0"/>
              <a:t>           </a:t>
            </a:r>
            <a:r>
              <a:rPr lang="en-US" dirty="0"/>
              <a:t>vs</a:t>
            </a:r>
            <a:r>
              <a:rPr lang="en" dirty="0"/>
              <a:t>       </a:t>
            </a:r>
            <a:r>
              <a:rPr lang="en-US" dirty="0">
                <a:solidFill>
                  <a:srgbClr val="FFB600"/>
                </a:solidFill>
              </a:rPr>
              <a:t>MAC </a:t>
            </a:r>
            <a:endParaRPr dirty="0"/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730102" y="1749176"/>
            <a:ext cx="2466755" cy="547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b="1" dirty="0"/>
              <a:t>32- bit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8055177" y="292676"/>
            <a:ext cx="796167" cy="796157"/>
          </a:xfrm>
          <a:custGeom>
            <a:avLst/>
            <a:gdLst/>
            <a:ahLst/>
            <a:cxnLst/>
            <a:rect l="0" t="0" r="0" b="0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Shape 144">
            <a:extLst>
              <a:ext uri="{FF2B5EF4-FFF2-40B4-BE49-F238E27FC236}">
                <a16:creationId xmlns:a16="http://schemas.microsoft.com/office/drawing/2014/main" id="{8EAFECC8-8A3D-400C-9428-94B1716C819F}"/>
              </a:ext>
            </a:extLst>
          </p:cNvPr>
          <p:cNvSpPr txBox="1">
            <a:spLocks/>
          </p:cNvSpPr>
          <p:nvPr/>
        </p:nvSpPr>
        <p:spPr>
          <a:xfrm>
            <a:off x="730101" y="2216489"/>
            <a:ext cx="2466755" cy="547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b="1" dirty="0"/>
              <a:t>Network-Layer</a:t>
            </a:r>
          </a:p>
        </p:txBody>
      </p:sp>
      <p:sp>
        <p:nvSpPr>
          <p:cNvPr id="11" name="Shape 144">
            <a:extLst>
              <a:ext uri="{FF2B5EF4-FFF2-40B4-BE49-F238E27FC236}">
                <a16:creationId xmlns:a16="http://schemas.microsoft.com/office/drawing/2014/main" id="{191C4379-4AE5-4136-9BD1-1D36306A152A}"/>
              </a:ext>
            </a:extLst>
          </p:cNvPr>
          <p:cNvSpPr txBox="1">
            <a:spLocks/>
          </p:cNvSpPr>
          <p:nvPr/>
        </p:nvSpPr>
        <p:spPr>
          <a:xfrm>
            <a:off x="730101" y="2763947"/>
            <a:ext cx="2466755" cy="683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b="1" dirty="0"/>
              <a:t>Hierarchal</a:t>
            </a:r>
          </a:p>
          <a:p>
            <a:pPr marL="742950" lvl="1" indent="-285750"/>
            <a:r>
              <a:rPr lang="en-US" dirty="0"/>
              <a:t>Not Portable</a:t>
            </a:r>
          </a:p>
        </p:txBody>
      </p:sp>
      <p:sp>
        <p:nvSpPr>
          <p:cNvPr id="12" name="Shape 144">
            <a:extLst>
              <a:ext uri="{FF2B5EF4-FFF2-40B4-BE49-F238E27FC236}">
                <a16:creationId xmlns:a16="http://schemas.microsoft.com/office/drawing/2014/main" id="{22AA8804-6AC9-414D-8609-348EA7DE3F76}"/>
              </a:ext>
            </a:extLst>
          </p:cNvPr>
          <p:cNvSpPr txBox="1">
            <a:spLocks/>
          </p:cNvSpPr>
          <p:nvPr/>
        </p:nvSpPr>
        <p:spPr>
          <a:xfrm>
            <a:off x="730100" y="3394326"/>
            <a:ext cx="2466755" cy="49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b="1" dirty="0"/>
              <a:t>Street Address</a:t>
            </a:r>
          </a:p>
        </p:txBody>
      </p:sp>
      <p:sp>
        <p:nvSpPr>
          <p:cNvPr id="13" name="Shape 144">
            <a:extLst>
              <a:ext uri="{FF2B5EF4-FFF2-40B4-BE49-F238E27FC236}">
                <a16:creationId xmlns:a16="http://schemas.microsoft.com/office/drawing/2014/main" id="{E15E7986-BBC6-431F-985C-6F114A99FD6C}"/>
              </a:ext>
            </a:extLst>
          </p:cNvPr>
          <p:cNvSpPr txBox="1">
            <a:spLocks/>
          </p:cNvSpPr>
          <p:nvPr/>
        </p:nvSpPr>
        <p:spPr>
          <a:xfrm>
            <a:off x="5588422" y="1749175"/>
            <a:ext cx="2466755" cy="54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b="1" dirty="0"/>
              <a:t>48- bit</a:t>
            </a:r>
          </a:p>
        </p:txBody>
      </p:sp>
      <p:sp>
        <p:nvSpPr>
          <p:cNvPr id="14" name="Shape 144">
            <a:extLst>
              <a:ext uri="{FF2B5EF4-FFF2-40B4-BE49-F238E27FC236}">
                <a16:creationId xmlns:a16="http://schemas.microsoft.com/office/drawing/2014/main" id="{4768C440-EC7E-4839-B47D-07D81AF29619}"/>
              </a:ext>
            </a:extLst>
          </p:cNvPr>
          <p:cNvSpPr txBox="1">
            <a:spLocks/>
          </p:cNvSpPr>
          <p:nvPr/>
        </p:nvSpPr>
        <p:spPr>
          <a:xfrm>
            <a:off x="5616773" y="2216489"/>
            <a:ext cx="2466755" cy="547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b="1" dirty="0"/>
              <a:t>Link-Layer</a:t>
            </a:r>
          </a:p>
        </p:txBody>
      </p:sp>
      <p:sp>
        <p:nvSpPr>
          <p:cNvPr id="16" name="Shape 144">
            <a:extLst>
              <a:ext uri="{FF2B5EF4-FFF2-40B4-BE49-F238E27FC236}">
                <a16:creationId xmlns:a16="http://schemas.microsoft.com/office/drawing/2014/main" id="{559E8181-9A44-4190-B381-24B34FE8F60D}"/>
              </a:ext>
            </a:extLst>
          </p:cNvPr>
          <p:cNvSpPr txBox="1">
            <a:spLocks/>
          </p:cNvSpPr>
          <p:nvPr/>
        </p:nvSpPr>
        <p:spPr>
          <a:xfrm>
            <a:off x="5616773" y="2667605"/>
            <a:ext cx="2466755" cy="683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b="1" dirty="0"/>
              <a:t>Flat</a:t>
            </a:r>
          </a:p>
          <a:p>
            <a:pPr marL="742950" lvl="1" indent="-285750"/>
            <a:r>
              <a:rPr lang="en-US" dirty="0"/>
              <a:t>Portable</a:t>
            </a:r>
          </a:p>
        </p:txBody>
      </p:sp>
      <p:sp>
        <p:nvSpPr>
          <p:cNvPr id="18" name="Shape 144">
            <a:extLst>
              <a:ext uri="{FF2B5EF4-FFF2-40B4-BE49-F238E27FC236}">
                <a16:creationId xmlns:a16="http://schemas.microsoft.com/office/drawing/2014/main" id="{C5547A40-F1DC-4EC0-9AC8-9FA40B8DAA94}"/>
              </a:ext>
            </a:extLst>
          </p:cNvPr>
          <p:cNvSpPr txBox="1">
            <a:spLocks/>
          </p:cNvSpPr>
          <p:nvPr/>
        </p:nvSpPr>
        <p:spPr>
          <a:xfrm>
            <a:off x="5588420" y="3310260"/>
            <a:ext cx="2466755" cy="49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●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○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aleway Light"/>
              <a:buChar char="■"/>
              <a:defRPr sz="14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b="1" dirty="0"/>
              <a:t>Aadhaar Number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 build="p"/>
      <p:bldP spid="10" grpId="0"/>
      <p:bldP spid="11" grpId="0"/>
      <p:bldP spid="12" grpId="0"/>
      <p:bldP spid="13" grpId="0"/>
      <p:bldP spid="14" grpId="0"/>
      <p:bldP spid="16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685800" y="3353871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Address Resolution Protocol</a:t>
            </a:r>
            <a:endParaRPr dirty="0"/>
          </a:p>
        </p:txBody>
      </p:sp>
      <p:sp>
        <p:nvSpPr>
          <p:cNvPr id="90" name="Shape 90"/>
          <p:cNvSpPr txBox="1"/>
          <p:nvPr/>
        </p:nvSpPr>
        <p:spPr>
          <a:xfrm>
            <a:off x="7811325" y="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82385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2C15D1-69F5-44FB-A265-6EF5B1B196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lang="en"/>
          </a:p>
        </p:txBody>
      </p:sp>
      <p:sp>
        <p:nvSpPr>
          <p:cNvPr id="4" name="Shape 228">
            <a:extLst>
              <a:ext uri="{FF2B5EF4-FFF2-40B4-BE49-F238E27FC236}">
                <a16:creationId xmlns:a16="http://schemas.microsoft.com/office/drawing/2014/main" id="{32E14863-CD25-41D3-8F93-7500FC716B03}"/>
              </a:ext>
            </a:extLst>
          </p:cNvPr>
          <p:cNvSpPr txBox="1">
            <a:spLocks/>
          </p:cNvSpPr>
          <p:nvPr/>
        </p:nvSpPr>
        <p:spPr>
          <a:xfrm>
            <a:off x="549933" y="1358660"/>
            <a:ext cx="7772400" cy="660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sz="2000" dirty="0"/>
              <a:t>What is </a:t>
            </a:r>
            <a:r>
              <a:rPr lang="en-US" sz="2000" b="1" dirty="0">
                <a:solidFill>
                  <a:srgbClr val="FFC000"/>
                </a:solidFill>
              </a:rPr>
              <a:t>ARP</a:t>
            </a:r>
            <a:r>
              <a:rPr lang="en-US" sz="2000" dirty="0">
                <a:solidFill>
                  <a:srgbClr val="FFC000"/>
                </a:solidFill>
              </a:rPr>
              <a:t> </a:t>
            </a:r>
            <a:r>
              <a:rPr lang="en-US" sz="2000" dirty="0">
                <a:solidFill>
                  <a:srgbClr val="000000"/>
                </a:solidFill>
              </a:rPr>
              <a:t>?</a:t>
            </a:r>
            <a:endParaRPr lang="en-US" sz="2000" baseline="30000" dirty="0">
              <a:solidFill>
                <a:srgbClr val="FFC000"/>
              </a:solidFill>
            </a:endParaRPr>
          </a:p>
          <a:p>
            <a:pPr marL="0" indent="0">
              <a:buFont typeface="Raleway Light"/>
              <a:buNone/>
            </a:pPr>
            <a:endParaRPr lang="en-US" dirty="0"/>
          </a:p>
        </p:txBody>
      </p:sp>
      <p:grpSp>
        <p:nvGrpSpPr>
          <p:cNvPr id="9" name="Shape 207">
            <a:extLst>
              <a:ext uri="{FF2B5EF4-FFF2-40B4-BE49-F238E27FC236}">
                <a16:creationId xmlns:a16="http://schemas.microsoft.com/office/drawing/2014/main" id="{8DAFE7C2-9ADA-4932-B81D-CEF2ECDA199C}"/>
              </a:ext>
            </a:extLst>
          </p:cNvPr>
          <p:cNvGrpSpPr/>
          <p:nvPr/>
        </p:nvGrpSpPr>
        <p:grpSpPr>
          <a:xfrm>
            <a:off x="8087264" y="323490"/>
            <a:ext cx="728350" cy="743348"/>
            <a:chOff x="3955900" y="2984500"/>
            <a:chExt cx="414000" cy="422525"/>
          </a:xfrm>
        </p:grpSpPr>
        <p:sp>
          <p:nvSpPr>
            <p:cNvPr id="6" name="Shape 208">
              <a:extLst>
                <a:ext uri="{FF2B5EF4-FFF2-40B4-BE49-F238E27FC236}">
                  <a16:creationId xmlns:a16="http://schemas.microsoft.com/office/drawing/2014/main" id="{EEF2781D-EFE6-4A24-9700-4B4EE41521AD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209">
              <a:extLst>
                <a:ext uri="{FF2B5EF4-FFF2-40B4-BE49-F238E27FC236}">
                  <a16:creationId xmlns:a16="http://schemas.microsoft.com/office/drawing/2014/main" id="{F0956E52-F709-4A21-9B8A-22240202391C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210">
              <a:extLst>
                <a:ext uri="{FF2B5EF4-FFF2-40B4-BE49-F238E27FC236}">
                  <a16:creationId xmlns:a16="http://schemas.microsoft.com/office/drawing/2014/main" id="{5035438F-7F7D-4061-B7B4-1F67EEF164B1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Shape 228">
            <a:extLst>
              <a:ext uri="{FF2B5EF4-FFF2-40B4-BE49-F238E27FC236}">
                <a16:creationId xmlns:a16="http://schemas.microsoft.com/office/drawing/2014/main" id="{7B251EF3-EA27-414D-BB63-EAE243062896}"/>
              </a:ext>
            </a:extLst>
          </p:cNvPr>
          <p:cNvSpPr txBox="1">
            <a:spLocks/>
          </p:cNvSpPr>
          <p:nvPr/>
        </p:nvSpPr>
        <p:spPr>
          <a:xfrm>
            <a:off x="549933" y="2253650"/>
            <a:ext cx="7772400" cy="660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285750" indent="-285750"/>
            <a:r>
              <a:rPr lang="en-US" sz="2000" dirty="0"/>
              <a:t>Why do we need </a:t>
            </a:r>
            <a:r>
              <a:rPr lang="en-US" sz="2000" b="1" dirty="0">
                <a:solidFill>
                  <a:srgbClr val="FFC000"/>
                </a:solidFill>
              </a:rPr>
              <a:t>ARP </a:t>
            </a:r>
            <a:r>
              <a:rPr lang="en-US" sz="2000" dirty="0"/>
              <a:t>?</a:t>
            </a:r>
          </a:p>
          <a:p>
            <a:pPr marL="0" indent="0">
              <a:buFont typeface="Raleway Light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757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1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E4D395-666D-4235-88A0-889B5DAAC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691176"/>
            <a:ext cx="6866100" cy="857400"/>
          </a:xfrm>
        </p:spPr>
        <p:txBody>
          <a:bodyPr/>
          <a:lstStyle/>
          <a:p>
            <a:r>
              <a:rPr lang="en-US" sz="4000" dirty="0"/>
              <a:t>Address Resolution Protocol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922000" y="2151764"/>
            <a:ext cx="6866100" cy="2153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2000" dirty="0"/>
              <a:t>It is the protocol which translates between MAC address and IP address.</a:t>
            </a:r>
          </a:p>
          <a:p>
            <a:pPr marL="285750" indent="-285750"/>
            <a:endParaRPr lang="en-US" sz="2000" dirty="0"/>
          </a:p>
          <a:p>
            <a:pPr marL="285750" indent="-285750"/>
            <a:r>
              <a:rPr lang="en-US" sz="2000" dirty="0"/>
              <a:t>ARP takes destination's IP and returns its MAC address.</a:t>
            </a:r>
          </a:p>
          <a:p>
            <a:pPr marL="285750" indent="-285750"/>
            <a:endParaRPr lang="en-US" sz="20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29" name="Shape 2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17" name="Shape 207">
            <a:extLst>
              <a:ext uri="{FF2B5EF4-FFF2-40B4-BE49-F238E27FC236}">
                <a16:creationId xmlns:a16="http://schemas.microsoft.com/office/drawing/2014/main" id="{47BA58AA-595D-4970-94C7-CEFB266354A8}"/>
              </a:ext>
            </a:extLst>
          </p:cNvPr>
          <p:cNvGrpSpPr/>
          <p:nvPr/>
        </p:nvGrpSpPr>
        <p:grpSpPr>
          <a:xfrm>
            <a:off x="8089119" y="319162"/>
            <a:ext cx="728350" cy="743348"/>
            <a:chOff x="3955900" y="2984500"/>
            <a:chExt cx="414000" cy="422525"/>
          </a:xfrm>
        </p:grpSpPr>
        <p:sp>
          <p:nvSpPr>
            <p:cNvPr id="18" name="Shape 208">
              <a:extLst>
                <a:ext uri="{FF2B5EF4-FFF2-40B4-BE49-F238E27FC236}">
                  <a16:creationId xmlns:a16="http://schemas.microsoft.com/office/drawing/2014/main" id="{630C3C03-4491-42E6-AB7E-8326346C2F23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209">
              <a:extLst>
                <a:ext uri="{FF2B5EF4-FFF2-40B4-BE49-F238E27FC236}">
                  <a16:creationId xmlns:a16="http://schemas.microsoft.com/office/drawing/2014/main" id="{F501CC5E-1F91-42AD-9E33-41EF5420FAF3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10">
              <a:extLst>
                <a:ext uri="{FF2B5EF4-FFF2-40B4-BE49-F238E27FC236}">
                  <a16:creationId xmlns:a16="http://schemas.microsoft.com/office/drawing/2014/main" id="{B8C25DA4-AF46-449F-8F73-A13A86658826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30644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2AD184-CF89-4BA1-B1D4-9F2D5AF335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lang="en"/>
          </a:p>
        </p:txBody>
      </p:sp>
      <p:pic>
        <p:nvPicPr>
          <p:cNvPr id="5" name="Picture 5" descr="A close up of a device&#10;&#10;Description generated with high confidence">
            <a:extLst>
              <a:ext uri="{FF2B5EF4-FFF2-40B4-BE49-F238E27FC236}">
                <a16:creationId xmlns:a16="http://schemas.microsoft.com/office/drawing/2014/main" id="{F22DE149-5BBE-40A5-B105-0C4B93540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169" y="440445"/>
            <a:ext cx="7514559" cy="4198635"/>
          </a:xfrm>
          <a:prstGeom prst="rect">
            <a:avLst/>
          </a:prstGeom>
        </p:spPr>
      </p:pic>
      <p:grpSp>
        <p:nvGrpSpPr>
          <p:cNvPr id="11" name="Shape 207">
            <a:extLst>
              <a:ext uri="{FF2B5EF4-FFF2-40B4-BE49-F238E27FC236}">
                <a16:creationId xmlns:a16="http://schemas.microsoft.com/office/drawing/2014/main" id="{37A58765-5705-4749-AAD1-74462AC18A81}"/>
              </a:ext>
            </a:extLst>
          </p:cNvPr>
          <p:cNvGrpSpPr/>
          <p:nvPr/>
        </p:nvGrpSpPr>
        <p:grpSpPr>
          <a:xfrm>
            <a:off x="8087264" y="323490"/>
            <a:ext cx="728350" cy="743348"/>
            <a:chOff x="3955900" y="2984500"/>
            <a:chExt cx="414000" cy="422525"/>
          </a:xfrm>
        </p:grpSpPr>
        <p:sp>
          <p:nvSpPr>
            <p:cNvPr id="8" name="Shape 208">
              <a:extLst>
                <a:ext uri="{FF2B5EF4-FFF2-40B4-BE49-F238E27FC236}">
                  <a16:creationId xmlns:a16="http://schemas.microsoft.com/office/drawing/2014/main" id="{C3EB84D4-515E-44A1-BB04-8981300FBB8D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209">
              <a:extLst>
                <a:ext uri="{FF2B5EF4-FFF2-40B4-BE49-F238E27FC236}">
                  <a16:creationId xmlns:a16="http://schemas.microsoft.com/office/drawing/2014/main" id="{25247444-2661-480A-8078-9C2A7D9B410C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Shape 210">
              <a:extLst>
                <a:ext uri="{FF2B5EF4-FFF2-40B4-BE49-F238E27FC236}">
                  <a16:creationId xmlns:a16="http://schemas.microsoft.com/office/drawing/2014/main" id="{D3696813-01B2-4CAE-AFF6-F3D5BD429473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8994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993F8-4CDB-4B80-AB5A-47E0182E4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453182"/>
            <a:ext cx="6866100" cy="857400"/>
          </a:xfrm>
        </p:spPr>
        <p:txBody>
          <a:bodyPr/>
          <a:lstStyle/>
          <a:p>
            <a:r>
              <a:rPr lang="en-US" dirty="0"/>
              <a:t>How does ARP work?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BE317-9760-4E3D-B151-B2B2B444A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2000" y="2311253"/>
            <a:ext cx="6866100" cy="2366100"/>
          </a:xfrm>
        </p:spPr>
        <p:txBody>
          <a:bodyPr/>
          <a:lstStyle/>
          <a:p>
            <a:r>
              <a:rPr lang="en-US" dirty="0"/>
              <a:t>Each host stores an ARP table in its memory.</a:t>
            </a:r>
          </a:p>
          <a:p>
            <a:r>
              <a:rPr lang="en-US" dirty="0"/>
              <a:t>This table contains the mapping between IP and MAC addresses.</a:t>
            </a:r>
          </a:p>
          <a:p>
            <a:r>
              <a:rPr lang="en-US" dirty="0"/>
              <a:t>Each entry in ARP table will have a Time-to-live(TLL) value after which they will be deleted from the table.</a:t>
            </a:r>
          </a:p>
          <a:p>
            <a:r>
              <a:rPr lang="en-US" dirty="0"/>
              <a:t>ARP table needn't contain entry for all hosts present in the subnet.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D349FB-E5BA-4901-8885-C532A87E82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lang="en"/>
          </a:p>
        </p:txBody>
      </p:sp>
      <p:grpSp>
        <p:nvGrpSpPr>
          <p:cNvPr id="9" name="Shape 207">
            <a:extLst>
              <a:ext uri="{FF2B5EF4-FFF2-40B4-BE49-F238E27FC236}">
                <a16:creationId xmlns:a16="http://schemas.microsoft.com/office/drawing/2014/main" id="{EFBC507F-4A86-4175-99DC-DB28FD140098}"/>
              </a:ext>
            </a:extLst>
          </p:cNvPr>
          <p:cNvGrpSpPr/>
          <p:nvPr/>
        </p:nvGrpSpPr>
        <p:grpSpPr>
          <a:xfrm>
            <a:off x="8087264" y="323490"/>
            <a:ext cx="728350" cy="743348"/>
            <a:chOff x="3955900" y="2984500"/>
            <a:chExt cx="414000" cy="422525"/>
          </a:xfrm>
        </p:grpSpPr>
        <p:sp>
          <p:nvSpPr>
            <p:cNvPr id="6" name="Shape 208">
              <a:extLst>
                <a:ext uri="{FF2B5EF4-FFF2-40B4-BE49-F238E27FC236}">
                  <a16:creationId xmlns:a16="http://schemas.microsoft.com/office/drawing/2014/main" id="{F51B904B-625E-4C4E-B341-442BD56706B2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209">
              <a:extLst>
                <a:ext uri="{FF2B5EF4-FFF2-40B4-BE49-F238E27FC236}">
                  <a16:creationId xmlns:a16="http://schemas.microsoft.com/office/drawing/2014/main" id="{CDC770C4-4D2D-43E9-AB5D-3F1EDE64E8F6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210">
              <a:extLst>
                <a:ext uri="{FF2B5EF4-FFF2-40B4-BE49-F238E27FC236}">
                  <a16:creationId xmlns:a16="http://schemas.microsoft.com/office/drawing/2014/main" id="{D065BC13-D06B-4894-B9A8-B39B9CB0249C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43476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60FAE-FCE0-4396-B4A9-22E434D08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see how ARP works with help of an example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10A161-7DBD-4B1F-AADC-AE88BB7ABB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 lang="en"/>
          </a:p>
        </p:txBody>
      </p:sp>
      <p:grpSp>
        <p:nvGrpSpPr>
          <p:cNvPr id="9" name="Shape 207">
            <a:extLst>
              <a:ext uri="{FF2B5EF4-FFF2-40B4-BE49-F238E27FC236}">
                <a16:creationId xmlns:a16="http://schemas.microsoft.com/office/drawing/2014/main" id="{6B5EA5F2-F680-4B2A-9BE9-81FCC68CCC33}"/>
              </a:ext>
            </a:extLst>
          </p:cNvPr>
          <p:cNvGrpSpPr/>
          <p:nvPr/>
        </p:nvGrpSpPr>
        <p:grpSpPr>
          <a:xfrm>
            <a:off x="8087264" y="323490"/>
            <a:ext cx="728350" cy="743348"/>
            <a:chOff x="3955900" y="2984500"/>
            <a:chExt cx="414000" cy="422525"/>
          </a:xfrm>
        </p:grpSpPr>
        <p:sp>
          <p:nvSpPr>
            <p:cNvPr id="6" name="Shape 208">
              <a:extLst>
                <a:ext uri="{FF2B5EF4-FFF2-40B4-BE49-F238E27FC236}">
                  <a16:creationId xmlns:a16="http://schemas.microsoft.com/office/drawing/2014/main" id="{763FA412-CAC5-4449-9193-DD901648F9E7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209">
              <a:extLst>
                <a:ext uri="{FF2B5EF4-FFF2-40B4-BE49-F238E27FC236}">
                  <a16:creationId xmlns:a16="http://schemas.microsoft.com/office/drawing/2014/main" id="{79AD1392-11C0-4AA8-A856-6F39DA2063FB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210">
              <a:extLst>
                <a:ext uri="{FF2B5EF4-FFF2-40B4-BE49-F238E27FC236}">
                  <a16:creationId xmlns:a16="http://schemas.microsoft.com/office/drawing/2014/main" id="{D8478500-0F98-45B2-BF2F-FDF38E330B86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277559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66CCE7-4105-4F71-A623-AFA33FF90CE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 lang="en"/>
          </a:p>
        </p:txBody>
      </p:sp>
      <p:pic>
        <p:nvPicPr>
          <p:cNvPr id="13" name="Picture 5" descr="A close up of a device&#10;&#10;Description generated with high confidence">
            <a:extLst>
              <a:ext uri="{FF2B5EF4-FFF2-40B4-BE49-F238E27FC236}">
                <a16:creationId xmlns:a16="http://schemas.microsoft.com/office/drawing/2014/main" id="{FCD1A48A-E5D3-43FF-A234-10E77C4B8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765" y="529120"/>
            <a:ext cx="7514559" cy="4198635"/>
          </a:xfrm>
          <a:prstGeom prst="rect">
            <a:avLst/>
          </a:prstGeom>
        </p:spPr>
      </p:pic>
      <p:grpSp>
        <p:nvGrpSpPr>
          <p:cNvPr id="18" name="Shape 207">
            <a:extLst>
              <a:ext uri="{FF2B5EF4-FFF2-40B4-BE49-F238E27FC236}">
                <a16:creationId xmlns:a16="http://schemas.microsoft.com/office/drawing/2014/main" id="{DAD7F68C-212A-465F-AC01-CF79A71E7CB3}"/>
              </a:ext>
            </a:extLst>
          </p:cNvPr>
          <p:cNvGrpSpPr/>
          <p:nvPr/>
        </p:nvGrpSpPr>
        <p:grpSpPr>
          <a:xfrm>
            <a:off x="8087264" y="323490"/>
            <a:ext cx="728350" cy="743348"/>
            <a:chOff x="3955900" y="2984500"/>
            <a:chExt cx="414000" cy="422525"/>
          </a:xfrm>
        </p:grpSpPr>
        <p:sp>
          <p:nvSpPr>
            <p:cNvPr id="15" name="Shape 208">
              <a:extLst>
                <a:ext uri="{FF2B5EF4-FFF2-40B4-BE49-F238E27FC236}">
                  <a16:creationId xmlns:a16="http://schemas.microsoft.com/office/drawing/2014/main" id="{AA45B1EC-B23A-422D-A2B0-C3EE951691A2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209">
              <a:extLst>
                <a:ext uri="{FF2B5EF4-FFF2-40B4-BE49-F238E27FC236}">
                  <a16:creationId xmlns:a16="http://schemas.microsoft.com/office/drawing/2014/main" id="{A789AE66-6D25-464B-B9DA-AA54A6D979D5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210">
              <a:extLst>
                <a:ext uri="{FF2B5EF4-FFF2-40B4-BE49-F238E27FC236}">
                  <a16:creationId xmlns:a16="http://schemas.microsoft.com/office/drawing/2014/main" id="{87C29758-B377-4043-BB0B-9B5B9BE613D7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621695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EB6BF-7DE8-46C3-83D2-205F2170C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837" y="439891"/>
            <a:ext cx="6866100" cy="857400"/>
          </a:xfrm>
        </p:spPr>
        <p:txBody>
          <a:bodyPr/>
          <a:lstStyle/>
          <a:p>
            <a:r>
              <a:rPr lang="en-US" sz="4000" dirty="0"/>
              <a:t>Case 1: Destination's entry is present in sender's ARP 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0AE3D-AE3F-4B6A-88C7-299EB8128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2000" y="2364416"/>
            <a:ext cx="6866100" cy="1887635"/>
          </a:xfrm>
        </p:spPr>
        <p:txBody>
          <a:bodyPr/>
          <a:lstStyle/>
          <a:p>
            <a:r>
              <a:rPr lang="en-US" dirty="0"/>
              <a:t>This is the easiest case to handle.</a:t>
            </a:r>
          </a:p>
          <a:p>
            <a:r>
              <a:rPr lang="en-US" dirty="0"/>
              <a:t>The sender just needs to look into ARP table to find destination's MAC address which is mapped to its IP address.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835DAF-F870-401E-8014-5A92078D91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 lang="en"/>
          </a:p>
        </p:txBody>
      </p:sp>
      <p:grpSp>
        <p:nvGrpSpPr>
          <p:cNvPr id="9" name="Shape 207">
            <a:extLst>
              <a:ext uri="{FF2B5EF4-FFF2-40B4-BE49-F238E27FC236}">
                <a16:creationId xmlns:a16="http://schemas.microsoft.com/office/drawing/2014/main" id="{C058958B-05A6-4FDD-9924-139068A15083}"/>
              </a:ext>
            </a:extLst>
          </p:cNvPr>
          <p:cNvGrpSpPr/>
          <p:nvPr/>
        </p:nvGrpSpPr>
        <p:grpSpPr>
          <a:xfrm>
            <a:off x="8087264" y="323490"/>
            <a:ext cx="728350" cy="743348"/>
            <a:chOff x="3955900" y="2984500"/>
            <a:chExt cx="414000" cy="422525"/>
          </a:xfrm>
        </p:grpSpPr>
        <p:sp>
          <p:nvSpPr>
            <p:cNvPr id="6" name="Shape 208">
              <a:extLst>
                <a:ext uri="{FF2B5EF4-FFF2-40B4-BE49-F238E27FC236}">
                  <a16:creationId xmlns:a16="http://schemas.microsoft.com/office/drawing/2014/main" id="{4EF1DCF5-66C1-4789-8C85-4660A0C2631C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209">
              <a:extLst>
                <a:ext uri="{FF2B5EF4-FFF2-40B4-BE49-F238E27FC236}">
                  <a16:creationId xmlns:a16="http://schemas.microsoft.com/office/drawing/2014/main" id="{047FB0D6-D97E-420D-BAFB-37ACDDFADE36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210">
              <a:extLst>
                <a:ext uri="{FF2B5EF4-FFF2-40B4-BE49-F238E27FC236}">
                  <a16:creationId xmlns:a16="http://schemas.microsoft.com/office/drawing/2014/main" id="{44AD0480-9317-41B9-9319-CDC14D88B581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4582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744279" y="891775"/>
            <a:ext cx="7043821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 </a:t>
            </a:r>
            <a:r>
              <a:rPr lang="en" sz="4800" dirty="0">
                <a:solidFill>
                  <a:srgbClr val="FFB600"/>
                </a:solidFill>
              </a:rPr>
              <a:t>Overview</a:t>
            </a:r>
            <a:endParaRPr sz="4800" dirty="0">
              <a:solidFill>
                <a:srgbClr val="FFB600"/>
              </a:solidFill>
            </a:endParaRPr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922000" y="1734976"/>
            <a:ext cx="3543300" cy="21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Clr>
                <a:schemeClr val="dk1"/>
              </a:buClr>
              <a:buSzPts val="1100"/>
            </a:pPr>
            <a:r>
              <a:rPr lang="en-US" sz="1600" b="1" dirty="0"/>
              <a:t>MAC Addresses </a:t>
            </a:r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1600" b="1" dirty="0"/>
              <a:t>Address Resolution Protocol (ARP)</a:t>
            </a:r>
          </a:p>
          <a:p>
            <a:pPr marL="171450" indent="-171450">
              <a:buClr>
                <a:schemeClr val="dk1"/>
              </a:buClr>
              <a:buSzPts val="1100"/>
            </a:pPr>
            <a:r>
              <a:rPr lang="en-US" sz="1600" b="1" dirty="0"/>
              <a:t>Sending a Datagram to a Node off the Subnet</a:t>
            </a:r>
            <a:endParaRPr lang="en" sz="1600" dirty="0"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72" name="Shape 72"/>
          <p:cNvGrpSpPr/>
          <p:nvPr/>
        </p:nvGrpSpPr>
        <p:grpSpPr>
          <a:xfrm>
            <a:off x="8087089" y="356400"/>
            <a:ext cx="618316" cy="748360"/>
            <a:chOff x="584925" y="922575"/>
            <a:chExt cx="415200" cy="502525"/>
          </a:xfrm>
        </p:grpSpPr>
        <p:sp>
          <p:nvSpPr>
            <p:cNvPr id="73" name="Shape 73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0" t="0" r="0" b="0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0" t="0" r="0" b="0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0" t="0" r="0" b="0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6C881-A3BC-4B56-BA1F-D7E94DF3D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439891"/>
            <a:ext cx="6866100" cy="857400"/>
          </a:xfrm>
        </p:spPr>
        <p:txBody>
          <a:bodyPr/>
          <a:lstStyle/>
          <a:p>
            <a:r>
              <a:rPr lang="en-US" sz="4000" dirty="0"/>
              <a:t>Case 2: Destination's entry isn't available in sender's ARP table</a:t>
            </a:r>
          </a:p>
          <a:p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44585-784F-4751-9BE1-86B43CD76B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2000" y="2284672"/>
            <a:ext cx="6866100" cy="2366100"/>
          </a:xfrm>
        </p:spPr>
        <p:txBody>
          <a:bodyPr/>
          <a:lstStyle/>
          <a:p>
            <a:r>
              <a:rPr lang="en-US" dirty="0"/>
              <a:t>Sender uses ARP protocol to resolve the address.</a:t>
            </a:r>
          </a:p>
          <a:p>
            <a:r>
              <a:rPr lang="en-US" dirty="0"/>
              <a:t>First, the sender generates ARP packet which has several fields including sending and receiving IP and MAC addresses.</a:t>
            </a:r>
          </a:p>
          <a:p>
            <a:r>
              <a:rPr lang="en-US" dirty="0"/>
              <a:t>The purpose of this packet is to query all hosts and routers on the subnet to determine the MAC address corresponding to the IP address which is being resolved.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85FF1C-65BB-427A-871B-B500989C76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 lang="en"/>
          </a:p>
        </p:txBody>
      </p:sp>
      <p:grpSp>
        <p:nvGrpSpPr>
          <p:cNvPr id="9" name="Shape 207">
            <a:extLst>
              <a:ext uri="{FF2B5EF4-FFF2-40B4-BE49-F238E27FC236}">
                <a16:creationId xmlns:a16="http://schemas.microsoft.com/office/drawing/2014/main" id="{7C6A025F-5BF8-4170-8DA2-4F0E2552321C}"/>
              </a:ext>
            </a:extLst>
          </p:cNvPr>
          <p:cNvGrpSpPr/>
          <p:nvPr/>
        </p:nvGrpSpPr>
        <p:grpSpPr>
          <a:xfrm>
            <a:off x="8087264" y="323490"/>
            <a:ext cx="728350" cy="743348"/>
            <a:chOff x="3955900" y="2984500"/>
            <a:chExt cx="414000" cy="422525"/>
          </a:xfrm>
        </p:grpSpPr>
        <p:sp>
          <p:nvSpPr>
            <p:cNvPr id="6" name="Shape 208">
              <a:extLst>
                <a:ext uri="{FF2B5EF4-FFF2-40B4-BE49-F238E27FC236}">
                  <a16:creationId xmlns:a16="http://schemas.microsoft.com/office/drawing/2014/main" id="{DF3F5CB9-216A-473F-AD8E-CC710A83DC4F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209">
              <a:extLst>
                <a:ext uri="{FF2B5EF4-FFF2-40B4-BE49-F238E27FC236}">
                  <a16:creationId xmlns:a16="http://schemas.microsoft.com/office/drawing/2014/main" id="{3604D14B-5638-4136-BAB9-F42E3C519846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210">
              <a:extLst>
                <a:ext uri="{FF2B5EF4-FFF2-40B4-BE49-F238E27FC236}">
                  <a16:creationId xmlns:a16="http://schemas.microsoft.com/office/drawing/2014/main" id="{7E5672A2-A7DA-43FB-BBBE-EE9D083F5789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2988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CEA5C-1722-4A42-AA27-D884BF246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2000" y="357521"/>
            <a:ext cx="6866100" cy="370846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Sender passes its ARP query packet to the adapter and indicates that the packet should be sent to MAC broadcast address i.e., FF-FF-FF-FF-FF-FF.</a:t>
            </a:r>
          </a:p>
          <a:p>
            <a:r>
              <a:rPr lang="en-US" dirty="0">
                <a:solidFill>
                  <a:schemeClr val="tx1"/>
                </a:solidFill>
              </a:rPr>
              <a:t>The adapter encapsulates the ARP query packet into a link layer frame, uses broadcast address as the destination MAC address and transmits the frame into the subnet.</a:t>
            </a:r>
          </a:p>
          <a:p>
            <a:r>
              <a:rPr lang="en-US" dirty="0">
                <a:solidFill>
                  <a:schemeClr val="tx1"/>
                </a:solidFill>
              </a:rPr>
              <a:t>This frame is received by all the other adapters of the subnet and the ARP query in the frame is passed to its ARP module.</a:t>
            </a:r>
          </a:p>
          <a:p>
            <a:r>
              <a:rPr lang="en-US" dirty="0">
                <a:solidFill>
                  <a:schemeClr val="tx1"/>
                </a:solidFill>
              </a:rPr>
              <a:t>The adapter which contains desired mapping sends a response ARP packet to the querying node.</a:t>
            </a:r>
          </a:p>
          <a:p>
            <a:r>
              <a:rPr lang="en-US" dirty="0">
                <a:solidFill>
                  <a:schemeClr val="tx1"/>
                </a:solidFill>
              </a:rPr>
              <a:t>The querying node then updates its table with the obtained mapping and then sends IP datagram to the destination MAC.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DF890-3109-4DE3-852B-07E0C9B127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 lang="en"/>
          </a:p>
        </p:txBody>
      </p:sp>
      <p:grpSp>
        <p:nvGrpSpPr>
          <p:cNvPr id="9" name="Shape 207">
            <a:extLst>
              <a:ext uri="{FF2B5EF4-FFF2-40B4-BE49-F238E27FC236}">
                <a16:creationId xmlns:a16="http://schemas.microsoft.com/office/drawing/2014/main" id="{2B2FC6B4-2816-4048-8D6C-6A7957B0823C}"/>
              </a:ext>
            </a:extLst>
          </p:cNvPr>
          <p:cNvGrpSpPr/>
          <p:nvPr/>
        </p:nvGrpSpPr>
        <p:grpSpPr>
          <a:xfrm>
            <a:off x="8087264" y="323490"/>
            <a:ext cx="728350" cy="743348"/>
            <a:chOff x="3955900" y="2984500"/>
            <a:chExt cx="414000" cy="422525"/>
          </a:xfrm>
        </p:grpSpPr>
        <p:sp>
          <p:nvSpPr>
            <p:cNvPr id="6" name="Shape 208">
              <a:extLst>
                <a:ext uri="{FF2B5EF4-FFF2-40B4-BE49-F238E27FC236}">
                  <a16:creationId xmlns:a16="http://schemas.microsoft.com/office/drawing/2014/main" id="{33073C33-1CE0-4C3A-BA1C-89DB43FA7C8E}"/>
                </a:ext>
              </a:extLst>
            </p:cNvPr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Shape 209">
              <a:extLst>
                <a:ext uri="{FF2B5EF4-FFF2-40B4-BE49-F238E27FC236}">
                  <a16:creationId xmlns:a16="http://schemas.microsoft.com/office/drawing/2014/main" id="{AB19892B-6601-4852-B684-A94D3FE20BC0}"/>
                </a:ext>
              </a:extLst>
            </p:cNvPr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210">
              <a:extLst>
                <a:ext uri="{FF2B5EF4-FFF2-40B4-BE49-F238E27FC236}">
                  <a16:creationId xmlns:a16="http://schemas.microsoft.com/office/drawing/2014/main" id="{08D0EEF3-0894-4233-9A34-E18AB7390487}"/>
                </a:ext>
              </a:extLst>
            </p:cNvPr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72730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10243-ACCC-45F1-A1AC-CB66CCD46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00" y="559508"/>
            <a:ext cx="6866100" cy="857400"/>
          </a:xfrm>
        </p:spPr>
        <p:txBody>
          <a:bodyPr/>
          <a:lstStyle/>
          <a:p>
            <a:r>
              <a:rPr lang="en-US" sz="4000" dirty="0"/>
              <a:t>Interesting points about ARP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835127-DBD7-47A4-B46A-91E57BA59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2000" y="1792917"/>
            <a:ext cx="6866100" cy="2459134"/>
          </a:xfrm>
        </p:spPr>
        <p:txBody>
          <a:bodyPr/>
          <a:lstStyle/>
          <a:p>
            <a:r>
              <a:rPr lang="en-US" dirty="0"/>
              <a:t>ARP query packet is sent within a broadcast frame whereas ARP response packet is sent within a standard frame.</a:t>
            </a:r>
          </a:p>
          <a:p>
            <a:r>
              <a:rPr lang="en-US" dirty="0"/>
              <a:t>ARP is plug-and-play i.e., ARP table gets built automatically and doesn't require any system administrator to configure it.</a:t>
            </a:r>
          </a:p>
          <a:p>
            <a:r>
              <a:rPr lang="en-US" dirty="0"/>
              <a:t>If a host is disconnected from the subnet, all the entries corresponding to the disconnected host get deleted after time-to-live(TLL) elapses.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CC68C-D467-4CC0-9285-E0B92A1804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351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ctrTitle" idx="4294967295"/>
          </p:nvPr>
        </p:nvSpPr>
        <p:spPr>
          <a:xfrm>
            <a:off x="389860" y="1337266"/>
            <a:ext cx="6594475" cy="11604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FFB600"/>
                </a:solidFill>
              </a:rPr>
              <a:t>Hello!</a:t>
            </a:r>
            <a:endParaRPr sz="9600" dirty="0">
              <a:solidFill>
                <a:srgbClr val="FFB600"/>
              </a:solidFill>
            </a:endParaRPr>
          </a:p>
        </p:txBody>
      </p:sp>
      <p:sp>
        <p:nvSpPr>
          <p:cNvPr id="81" name="Shape 81"/>
          <p:cNvSpPr txBox="1">
            <a:spLocks noGrp="1"/>
          </p:cNvSpPr>
          <p:nvPr>
            <p:ph type="subTitle" idx="4294967295"/>
          </p:nvPr>
        </p:nvSpPr>
        <p:spPr>
          <a:xfrm>
            <a:off x="389860" y="2877806"/>
            <a:ext cx="6594475" cy="1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600" b="1" dirty="0"/>
              <a:t>I am Anirudh Kannan V P</a:t>
            </a:r>
            <a:endParaRPr sz="3600" b="1" dirty="0"/>
          </a:p>
        </p:txBody>
      </p:sp>
      <p:pic>
        <p:nvPicPr>
          <p:cNvPr id="82" name="Shape 82" descr="A person looking at the camera&#10;&#10;Description generated with very high confidence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887513" y="322740"/>
            <a:ext cx="986737" cy="932419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3106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685800" y="3353871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Sending a Datagram to a Node off the Subnet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7811325" y="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3</a:t>
            </a:r>
            <a:endParaRPr lang="en" sz="96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3420348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grpSp>
        <p:nvGrpSpPr>
          <p:cNvPr id="6" name="Shape 104">
            <a:extLst>
              <a:ext uri="{FF2B5EF4-FFF2-40B4-BE49-F238E27FC236}">
                <a16:creationId xmlns:a16="http://schemas.microsoft.com/office/drawing/2014/main" id="{771DA8F1-CE5A-4A70-9AD9-6609FDC0CA11}"/>
              </a:ext>
            </a:extLst>
          </p:cNvPr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7" name="Shape 105">
              <a:extLst>
                <a:ext uri="{FF2B5EF4-FFF2-40B4-BE49-F238E27FC236}">
                  <a16:creationId xmlns:a16="http://schemas.microsoft.com/office/drawing/2014/main" id="{E7954D2E-FE02-4C27-9BF5-35D5A2C8A5A0}"/>
                </a:ext>
              </a:extLst>
            </p:cNvPr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106">
              <a:extLst>
                <a:ext uri="{FF2B5EF4-FFF2-40B4-BE49-F238E27FC236}">
                  <a16:creationId xmlns:a16="http://schemas.microsoft.com/office/drawing/2014/main" id="{4631F094-E1E6-40B4-95A9-7AC2CAA7646D}"/>
                </a:ext>
              </a:extLst>
            </p:cNvPr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107">
              <a:extLst>
                <a:ext uri="{FF2B5EF4-FFF2-40B4-BE49-F238E27FC236}">
                  <a16:creationId xmlns:a16="http://schemas.microsoft.com/office/drawing/2014/main" id="{D192BF52-9E7E-41C6-A7A3-FB39B253588B}"/>
                </a:ext>
              </a:extLst>
            </p:cNvPr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Shape 108">
              <a:extLst>
                <a:ext uri="{FF2B5EF4-FFF2-40B4-BE49-F238E27FC236}">
                  <a16:creationId xmlns:a16="http://schemas.microsoft.com/office/drawing/2014/main" id="{E4A81F57-0CD5-4C43-A2F4-98D23C03DD3A}"/>
                </a:ext>
              </a:extLst>
            </p:cNvPr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Shape 109">
              <a:extLst>
                <a:ext uri="{FF2B5EF4-FFF2-40B4-BE49-F238E27FC236}">
                  <a16:creationId xmlns:a16="http://schemas.microsoft.com/office/drawing/2014/main" id="{7A5AB6ED-64CB-4EFE-AB10-FF3B911F5026}"/>
                </a:ext>
              </a:extLst>
            </p:cNvPr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How ARP (Address Resolution Protocol) Works(0)">
            <a:hlinkClick r:id="" action="ppaction://media"/>
            <a:extLst>
              <a:ext uri="{FF2B5EF4-FFF2-40B4-BE49-F238E27FC236}">
                <a16:creationId xmlns:a16="http://schemas.microsoft.com/office/drawing/2014/main" id="{873D4155-8044-413A-9718-7755CDBE48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26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01">
            <a:extLst>
              <a:ext uri="{FF2B5EF4-FFF2-40B4-BE49-F238E27FC236}">
                <a16:creationId xmlns:a16="http://schemas.microsoft.com/office/drawing/2014/main" id="{BB2A5E11-0F49-4E56-B8E5-47DD3B8897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4175" y="485671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 dirty="0"/>
              <a:t>Two </a:t>
            </a:r>
            <a:r>
              <a:rPr lang="en-US" sz="2400" dirty="0">
                <a:solidFill>
                  <a:srgbClr val="FFB600"/>
                </a:solidFill>
              </a:rPr>
              <a:t>Subnets</a:t>
            </a:r>
            <a:r>
              <a:rPr lang="en" sz="2400" dirty="0"/>
              <a:t> </a:t>
            </a:r>
            <a:r>
              <a:rPr lang="en-US" sz="2400" dirty="0"/>
              <a:t>interconnected by a router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grpSp>
        <p:nvGrpSpPr>
          <p:cNvPr id="104" name="Shape 104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Shape 105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6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36A194E1-2F8C-4DF1-A5AF-8F393AA0A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62" y="1385862"/>
            <a:ext cx="7958318" cy="330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985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01">
            <a:extLst>
              <a:ext uri="{FF2B5EF4-FFF2-40B4-BE49-F238E27FC236}">
                <a16:creationId xmlns:a16="http://schemas.microsoft.com/office/drawing/2014/main" id="{57CB43EC-E10E-45F7-8A1C-8555F9F414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3290" y="2394073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dirty="0"/>
              <a:t>There are 2 types of nodes: hosts and routers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grpSp>
        <p:nvGrpSpPr>
          <p:cNvPr id="104" name="Shape 104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Shape 105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6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36A194E1-2F8C-4DF1-A5AF-8F393AA0A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89" y="497996"/>
            <a:ext cx="4866095" cy="1786981"/>
          </a:xfrm>
          <a:prstGeom prst="rect">
            <a:avLst/>
          </a:prstGeom>
        </p:spPr>
      </p:pic>
      <p:sp>
        <p:nvSpPr>
          <p:cNvPr id="7" name="Shape 101">
            <a:extLst>
              <a:ext uri="{FF2B5EF4-FFF2-40B4-BE49-F238E27FC236}">
                <a16:creationId xmlns:a16="http://schemas.microsoft.com/office/drawing/2014/main" id="{CB1360B8-F44D-40FC-9EAC-D1C98681CF4E}"/>
              </a:ext>
            </a:extLst>
          </p:cNvPr>
          <p:cNvSpPr txBox="1">
            <a:spLocks/>
          </p:cNvSpPr>
          <p:nvPr/>
        </p:nvSpPr>
        <p:spPr>
          <a:xfrm>
            <a:off x="603290" y="2781877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2000" dirty="0"/>
              <a:t>Each host has exactly one IP address and one mac address</a:t>
            </a:r>
            <a:endParaRPr lang="en-US" sz="2000" dirty="0" err="1"/>
          </a:p>
        </p:txBody>
      </p:sp>
      <p:sp>
        <p:nvSpPr>
          <p:cNvPr id="8" name="Shape 101">
            <a:extLst>
              <a:ext uri="{FF2B5EF4-FFF2-40B4-BE49-F238E27FC236}">
                <a16:creationId xmlns:a16="http://schemas.microsoft.com/office/drawing/2014/main" id="{F1A37D1B-C300-4076-B825-190EDAE9374A}"/>
              </a:ext>
            </a:extLst>
          </p:cNvPr>
          <p:cNvSpPr txBox="1">
            <a:spLocks/>
          </p:cNvSpPr>
          <p:nvPr/>
        </p:nvSpPr>
        <p:spPr>
          <a:xfrm>
            <a:off x="5818227" y="506081"/>
            <a:ext cx="1824655" cy="1204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2400" dirty="0"/>
              <a:t>Interesting Things to Note</a:t>
            </a:r>
          </a:p>
        </p:txBody>
      </p:sp>
      <p:sp>
        <p:nvSpPr>
          <p:cNvPr id="9" name="Shape 101">
            <a:extLst>
              <a:ext uri="{FF2B5EF4-FFF2-40B4-BE49-F238E27FC236}">
                <a16:creationId xmlns:a16="http://schemas.microsoft.com/office/drawing/2014/main" id="{3D53173A-ED38-44D1-96E2-93BDC2D037BC}"/>
              </a:ext>
            </a:extLst>
          </p:cNvPr>
          <p:cNvSpPr txBox="1">
            <a:spLocks/>
          </p:cNvSpPr>
          <p:nvPr/>
        </p:nvSpPr>
        <p:spPr>
          <a:xfrm>
            <a:off x="603290" y="3486044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2000" dirty="0"/>
              <a:t>But a router has an 2 IP addresses , 2 ARP modules and 2 adapters. Each adapter in the network has its own MAC address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42635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104" name="Shape 104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Shape 105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6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36A194E1-2F8C-4DF1-A5AF-8F393AA0A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89" y="497996"/>
            <a:ext cx="4866095" cy="1786981"/>
          </a:xfrm>
          <a:prstGeom prst="rect">
            <a:avLst/>
          </a:prstGeom>
        </p:spPr>
      </p:pic>
      <p:sp>
        <p:nvSpPr>
          <p:cNvPr id="7" name="Shape 101">
            <a:extLst>
              <a:ext uri="{FF2B5EF4-FFF2-40B4-BE49-F238E27FC236}">
                <a16:creationId xmlns:a16="http://schemas.microsoft.com/office/drawing/2014/main" id="{CB1360B8-F44D-40FC-9EAC-D1C98681CF4E}"/>
              </a:ext>
            </a:extLst>
          </p:cNvPr>
          <p:cNvSpPr txBox="1">
            <a:spLocks/>
          </p:cNvSpPr>
          <p:nvPr/>
        </p:nvSpPr>
        <p:spPr>
          <a:xfrm>
            <a:off x="633906" y="2332841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1800" b="1" dirty="0"/>
              <a:t>The network on the left LAN 1 has network address 111.111.111.111/24 and the network on the right has network address 222.222.222/24</a:t>
            </a:r>
          </a:p>
        </p:txBody>
      </p:sp>
      <p:sp>
        <p:nvSpPr>
          <p:cNvPr id="8" name="Shape 101">
            <a:extLst>
              <a:ext uri="{FF2B5EF4-FFF2-40B4-BE49-F238E27FC236}">
                <a16:creationId xmlns:a16="http://schemas.microsoft.com/office/drawing/2014/main" id="{F1A37D1B-C300-4076-B825-190EDAE9374A}"/>
              </a:ext>
            </a:extLst>
          </p:cNvPr>
          <p:cNvSpPr txBox="1">
            <a:spLocks/>
          </p:cNvSpPr>
          <p:nvPr/>
        </p:nvSpPr>
        <p:spPr>
          <a:xfrm>
            <a:off x="5818227" y="506081"/>
            <a:ext cx="1824655" cy="1204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2400" dirty="0"/>
              <a:t>Interesting Things to Note</a:t>
            </a:r>
          </a:p>
        </p:txBody>
      </p:sp>
      <p:sp>
        <p:nvSpPr>
          <p:cNvPr id="9" name="Shape 101">
            <a:extLst>
              <a:ext uri="{FF2B5EF4-FFF2-40B4-BE49-F238E27FC236}">
                <a16:creationId xmlns:a16="http://schemas.microsoft.com/office/drawing/2014/main" id="{3D53173A-ED38-44D1-96E2-93BDC2D037BC}"/>
              </a:ext>
            </a:extLst>
          </p:cNvPr>
          <p:cNvSpPr txBox="1">
            <a:spLocks/>
          </p:cNvSpPr>
          <p:nvPr/>
        </p:nvSpPr>
        <p:spPr>
          <a:xfrm>
            <a:off x="664522" y="3353374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1800" b="1" dirty="0"/>
              <a:t>Thus all of the interfaces connected to Subnet 1 will have address of the form 111.111.111.xxx and all of the interfaces connected to Subnet 2 will have address of the form 222.222.222.xxx</a:t>
            </a:r>
          </a:p>
        </p:txBody>
      </p:sp>
    </p:spTree>
    <p:extLst>
      <p:ext uri="{BB962C8B-B14F-4D97-AF65-F5344CB8AC3E}">
        <p14:creationId xmlns:p14="http://schemas.microsoft.com/office/powerpoint/2010/main" val="378837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ctrTitle" idx="4294967295"/>
          </p:nvPr>
        </p:nvSpPr>
        <p:spPr>
          <a:xfrm>
            <a:off x="382772" y="2060556"/>
            <a:ext cx="4976813" cy="11604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B600"/>
                </a:solidFill>
              </a:rPr>
              <a:t>What is the goal?</a:t>
            </a:r>
            <a:endParaRPr sz="7200" dirty="0">
              <a:solidFill>
                <a:srgbClr val="FFB600"/>
              </a:solidFill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ubTitle" idx="4294967295"/>
          </p:nvPr>
        </p:nvSpPr>
        <p:spPr>
          <a:xfrm>
            <a:off x="446567" y="3550241"/>
            <a:ext cx="4976813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Bef>
                <a:spcPct val="20000"/>
              </a:spcBef>
              <a:spcAft>
                <a:spcPct val="0"/>
              </a:spcAft>
              <a:buNone/>
            </a:pPr>
            <a:r>
              <a:rPr lang="en-US" sz="2000" b="1" dirty="0"/>
              <a:t>Send datagram from A to B via R</a:t>
            </a:r>
          </a:p>
          <a:p>
            <a:pPr marL="342900">
              <a:spcBef>
                <a:spcPct val="20000"/>
              </a:spcBef>
              <a:spcAft>
                <a:spcPct val="0"/>
              </a:spcAft>
              <a:buNone/>
            </a:pPr>
            <a:r>
              <a:rPr lang="en-US" sz="2000" b="1" dirty="0"/>
              <a:t>Assuming that A knows B's IP address</a:t>
            </a:r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lang="en" sz="2000" b="1" dirty="0"/>
          </a:p>
        </p:txBody>
      </p:sp>
      <p:sp>
        <p:nvSpPr>
          <p:cNvPr id="116" name="Shape 116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Shape 117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Shape 1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Shape 120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Shape 12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Shape 125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Shape 126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Shape 127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Shape 12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5341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ctrTitle" idx="4294967295"/>
          </p:nvPr>
        </p:nvSpPr>
        <p:spPr>
          <a:xfrm>
            <a:off x="355599" y="1513795"/>
            <a:ext cx="6594475" cy="11604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FFB600"/>
                </a:solidFill>
              </a:rPr>
              <a:t>Hello!</a:t>
            </a:r>
            <a:endParaRPr sz="9600" dirty="0">
              <a:solidFill>
                <a:srgbClr val="FFB600"/>
              </a:solidFill>
            </a:endParaRPr>
          </a:p>
        </p:txBody>
      </p:sp>
      <p:sp>
        <p:nvSpPr>
          <p:cNvPr id="81" name="Shape 81"/>
          <p:cNvSpPr txBox="1">
            <a:spLocks noGrp="1"/>
          </p:cNvSpPr>
          <p:nvPr>
            <p:ph type="subTitle" idx="4294967295"/>
          </p:nvPr>
        </p:nvSpPr>
        <p:spPr>
          <a:xfrm>
            <a:off x="428172" y="2836001"/>
            <a:ext cx="6594475" cy="1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I am Syed Jahangir</a:t>
            </a:r>
            <a:endParaRPr sz="3600" b="1" dirty="0"/>
          </a:p>
        </p:txBody>
      </p:sp>
      <p:pic>
        <p:nvPicPr>
          <p:cNvPr id="82" name="Shape 8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995436" y="133625"/>
            <a:ext cx="994800" cy="1087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pSp>
        <p:nvGrpSpPr>
          <p:cNvPr id="104" name="Shape 104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Shape 105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6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36A194E1-2F8C-4DF1-A5AF-8F393AA0A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89" y="497996"/>
            <a:ext cx="4866095" cy="1786981"/>
          </a:xfrm>
          <a:prstGeom prst="rect">
            <a:avLst/>
          </a:prstGeom>
        </p:spPr>
      </p:pic>
      <p:sp>
        <p:nvSpPr>
          <p:cNvPr id="7" name="Shape 101">
            <a:extLst>
              <a:ext uri="{FF2B5EF4-FFF2-40B4-BE49-F238E27FC236}">
                <a16:creationId xmlns:a16="http://schemas.microsoft.com/office/drawing/2014/main" id="{CB1360B8-F44D-40FC-9EAC-D1C98681CF4E}"/>
              </a:ext>
            </a:extLst>
          </p:cNvPr>
          <p:cNvSpPr txBox="1">
            <a:spLocks/>
          </p:cNvSpPr>
          <p:nvPr/>
        </p:nvSpPr>
        <p:spPr>
          <a:xfrm>
            <a:off x="633906" y="2332841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1800" b="1" dirty="0"/>
              <a:t>Suppose 111.111.111.111 wants to send a datagram to 222.222.222.222. The Sending host passes its datagram to its adapter as usual.</a:t>
            </a:r>
          </a:p>
        </p:txBody>
      </p:sp>
      <p:sp>
        <p:nvSpPr>
          <p:cNvPr id="8" name="Shape 101">
            <a:extLst>
              <a:ext uri="{FF2B5EF4-FFF2-40B4-BE49-F238E27FC236}">
                <a16:creationId xmlns:a16="http://schemas.microsoft.com/office/drawing/2014/main" id="{F1A37D1B-C300-4076-B825-190EDAE9374A}"/>
              </a:ext>
            </a:extLst>
          </p:cNvPr>
          <p:cNvSpPr txBox="1">
            <a:spLocks/>
          </p:cNvSpPr>
          <p:nvPr/>
        </p:nvSpPr>
        <p:spPr>
          <a:xfrm>
            <a:off x="5818227" y="506081"/>
            <a:ext cx="1824655" cy="1204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2400" dirty="0"/>
              <a:t>The Process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hape 101">
            <a:extLst>
              <a:ext uri="{FF2B5EF4-FFF2-40B4-BE49-F238E27FC236}">
                <a16:creationId xmlns:a16="http://schemas.microsoft.com/office/drawing/2014/main" id="{3D53173A-ED38-44D1-96E2-93BDC2D037BC}"/>
              </a:ext>
            </a:extLst>
          </p:cNvPr>
          <p:cNvSpPr txBox="1">
            <a:spLocks/>
          </p:cNvSpPr>
          <p:nvPr/>
        </p:nvSpPr>
        <p:spPr>
          <a:xfrm>
            <a:off x="664522" y="3353374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1800" b="1" dirty="0"/>
              <a:t>But the sending host must also indicate the appropriate destination MAC address</a:t>
            </a:r>
          </a:p>
        </p:txBody>
      </p:sp>
    </p:spTree>
    <p:extLst>
      <p:ext uri="{BB962C8B-B14F-4D97-AF65-F5344CB8AC3E}">
        <p14:creationId xmlns:p14="http://schemas.microsoft.com/office/powerpoint/2010/main" val="159458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grpSp>
        <p:nvGrpSpPr>
          <p:cNvPr id="104" name="Shape 104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Shape 105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6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36A194E1-2F8C-4DF1-A5AF-8F393AA0A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89" y="497996"/>
            <a:ext cx="4866095" cy="1786981"/>
          </a:xfrm>
          <a:prstGeom prst="rect">
            <a:avLst/>
          </a:prstGeom>
        </p:spPr>
      </p:pic>
      <p:sp>
        <p:nvSpPr>
          <p:cNvPr id="7" name="Shape 101">
            <a:extLst>
              <a:ext uri="{FF2B5EF4-FFF2-40B4-BE49-F238E27FC236}">
                <a16:creationId xmlns:a16="http://schemas.microsoft.com/office/drawing/2014/main" id="{CB1360B8-F44D-40FC-9EAC-D1C98681CF4E}"/>
              </a:ext>
            </a:extLst>
          </p:cNvPr>
          <p:cNvSpPr txBox="1">
            <a:spLocks/>
          </p:cNvSpPr>
          <p:nvPr/>
        </p:nvSpPr>
        <p:spPr>
          <a:xfrm>
            <a:off x="633906" y="2332841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1600" b="1" dirty="0"/>
              <a:t>A logical quick guess would be to use the appropriate MAC address of the host 222.222.222.222 adapter namely 49-BD-D2-C7-56-2A</a:t>
            </a:r>
          </a:p>
        </p:txBody>
      </p:sp>
      <p:sp>
        <p:nvSpPr>
          <p:cNvPr id="8" name="Shape 101">
            <a:extLst>
              <a:ext uri="{FF2B5EF4-FFF2-40B4-BE49-F238E27FC236}">
                <a16:creationId xmlns:a16="http://schemas.microsoft.com/office/drawing/2014/main" id="{F1A37D1B-C300-4076-B825-190EDAE9374A}"/>
              </a:ext>
            </a:extLst>
          </p:cNvPr>
          <p:cNvSpPr txBox="1">
            <a:spLocks/>
          </p:cNvSpPr>
          <p:nvPr/>
        </p:nvSpPr>
        <p:spPr>
          <a:xfrm>
            <a:off x="5818227" y="506081"/>
            <a:ext cx="1824655" cy="12043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2400" dirty="0"/>
              <a:t>Always think before you act</a:t>
            </a:r>
          </a:p>
        </p:txBody>
      </p:sp>
      <p:sp>
        <p:nvSpPr>
          <p:cNvPr id="9" name="Shape 101">
            <a:extLst>
              <a:ext uri="{FF2B5EF4-FFF2-40B4-BE49-F238E27FC236}">
                <a16:creationId xmlns:a16="http://schemas.microsoft.com/office/drawing/2014/main" id="{3D53173A-ED38-44D1-96E2-93BDC2D037BC}"/>
              </a:ext>
            </a:extLst>
          </p:cNvPr>
          <p:cNvSpPr txBox="1">
            <a:spLocks/>
          </p:cNvSpPr>
          <p:nvPr/>
        </p:nvSpPr>
        <p:spPr>
          <a:xfrm>
            <a:off x="664522" y="3353374"/>
            <a:ext cx="6866100" cy="108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1600" b="1" dirty="0"/>
              <a:t>But this is a Blunder as none of the adapters on Subnet 1 would bother to send the IP datagram to its network layer as frame s destination address would not match the MAC address of any adapter on Subnet 1</a:t>
            </a:r>
          </a:p>
        </p:txBody>
      </p:sp>
    </p:spTree>
    <p:extLst>
      <p:ext uri="{BB962C8B-B14F-4D97-AF65-F5344CB8AC3E}">
        <p14:creationId xmlns:p14="http://schemas.microsoft.com/office/powerpoint/2010/main" val="3887095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ctrTitle" idx="4294967295"/>
          </p:nvPr>
        </p:nvSpPr>
        <p:spPr>
          <a:xfrm>
            <a:off x="318071" y="2060556"/>
            <a:ext cx="4976813" cy="11604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dirty="0">
                <a:solidFill>
                  <a:srgbClr val="FFB600"/>
                </a:solidFill>
              </a:rPr>
              <a:t> Real Life Analogy</a:t>
            </a:r>
            <a:endParaRPr lang="en-US" sz="7200" dirty="0">
              <a:solidFill>
                <a:srgbClr val="FFB600"/>
              </a:solidFill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ubTitle" idx="4294967295"/>
          </p:nvPr>
        </p:nvSpPr>
        <p:spPr>
          <a:xfrm>
            <a:off x="432391" y="3599859"/>
            <a:ext cx="4976813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Bef>
                <a:spcPct val="20000"/>
              </a:spcBef>
              <a:spcAft>
                <a:spcPct val="0"/>
              </a:spcAft>
              <a:buNone/>
            </a:pPr>
            <a:r>
              <a:rPr lang="en-US" sz="2000" b="1" dirty="0"/>
              <a:t>Remote Pen and Paper CCN Exam.</a:t>
            </a:r>
          </a:p>
        </p:txBody>
      </p:sp>
      <p:sp>
        <p:nvSpPr>
          <p:cNvPr id="116" name="Shape 116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Shape 117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Shape 1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Shape 120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Shape 12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Shape 125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Shape 126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Shape 127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Shape 12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050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grpSp>
        <p:nvGrpSpPr>
          <p:cNvPr id="104" name="Shape 104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Shape 105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6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36A194E1-2F8C-4DF1-A5AF-8F393AA0A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89" y="497996"/>
            <a:ext cx="7080657" cy="1786981"/>
          </a:xfrm>
          <a:prstGeom prst="rect">
            <a:avLst/>
          </a:prstGeom>
        </p:spPr>
      </p:pic>
      <p:sp>
        <p:nvSpPr>
          <p:cNvPr id="7" name="Shape 101">
            <a:extLst>
              <a:ext uri="{FF2B5EF4-FFF2-40B4-BE49-F238E27FC236}">
                <a16:creationId xmlns:a16="http://schemas.microsoft.com/office/drawing/2014/main" id="{CB1360B8-F44D-40FC-9EAC-D1C98681CF4E}"/>
              </a:ext>
            </a:extLst>
          </p:cNvPr>
          <p:cNvSpPr txBox="1">
            <a:spLocks/>
          </p:cNvSpPr>
          <p:nvPr/>
        </p:nvSpPr>
        <p:spPr>
          <a:xfrm>
            <a:off x="623701" y="2394073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1600" b="1" dirty="0"/>
              <a:t>A creates datagram with source A, destination B</a:t>
            </a:r>
          </a:p>
          <a:p>
            <a:endParaRPr lang="en-US" sz="1600" b="1" dirty="0"/>
          </a:p>
          <a:p>
            <a:r>
              <a:rPr lang="en-US" sz="1600" b="1" dirty="0"/>
              <a:t>A uses ARP to get R’s MAC address for </a:t>
            </a:r>
            <a:r>
              <a:rPr lang="en-US" sz="1600" b="1" dirty="0">
                <a:solidFill>
                  <a:srgbClr val="F81B02"/>
                </a:solidFill>
              </a:rPr>
              <a:t>111.111.111.110</a:t>
            </a:r>
          </a:p>
          <a:p>
            <a:endParaRPr lang="en-US" sz="1600" b="1" dirty="0"/>
          </a:p>
          <a:p>
            <a:endParaRPr lang="en-US" sz="1600" b="1" dirty="0"/>
          </a:p>
        </p:txBody>
      </p:sp>
      <p:sp>
        <p:nvSpPr>
          <p:cNvPr id="9" name="Shape 101">
            <a:extLst>
              <a:ext uri="{FF2B5EF4-FFF2-40B4-BE49-F238E27FC236}">
                <a16:creationId xmlns:a16="http://schemas.microsoft.com/office/drawing/2014/main" id="{3D53173A-ED38-44D1-96E2-93BDC2D037BC}"/>
              </a:ext>
            </a:extLst>
          </p:cNvPr>
          <p:cNvSpPr txBox="1">
            <a:spLocks/>
          </p:cNvSpPr>
          <p:nvPr/>
        </p:nvSpPr>
        <p:spPr>
          <a:xfrm>
            <a:off x="623700" y="3404401"/>
            <a:ext cx="6866100" cy="108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1600" b="1" dirty="0"/>
              <a:t>A creates link-layer frame with R's MAC address as destination, frame contains </a:t>
            </a:r>
            <a:r>
              <a:rPr lang="en-US" sz="1600" b="1" dirty="0">
                <a:solidFill>
                  <a:srgbClr val="1D4A62"/>
                </a:solidFill>
              </a:rPr>
              <a:t>A-to-B</a:t>
            </a:r>
            <a:r>
              <a:rPr lang="en-US" sz="1600" b="1" dirty="0"/>
              <a:t> IP datagram</a:t>
            </a:r>
            <a:endParaRPr lang="en-US" b="1" dirty="0">
              <a:solidFill>
                <a:srgbClr val="000000"/>
              </a:solidFill>
            </a:endParaRPr>
          </a:p>
          <a:p>
            <a:endParaRPr lang="en-US" sz="1600" b="1" dirty="0"/>
          </a:p>
          <a:p>
            <a:r>
              <a:rPr lang="en-US" sz="1600" b="1" dirty="0"/>
              <a:t>A’s adapter sends frame.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67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grpSp>
        <p:nvGrpSpPr>
          <p:cNvPr id="104" name="Shape 104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Shape 105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6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36A194E1-2F8C-4DF1-A5AF-8F393AA0A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89" y="497996"/>
            <a:ext cx="7080657" cy="1786981"/>
          </a:xfrm>
          <a:prstGeom prst="rect">
            <a:avLst/>
          </a:prstGeom>
        </p:spPr>
      </p:pic>
      <p:sp>
        <p:nvSpPr>
          <p:cNvPr id="7" name="Shape 101">
            <a:extLst>
              <a:ext uri="{FF2B5EF4-FFF2-40B4-BE49-F238E27FC236}">
                <a16:creationId xmlns:a16="http://schemas.microsoft.com/office/drawing/2014/main" id="{CB1360B8-F44D-40FC-9EAC-D1C98681CF4E}"/>
              </a:ext>
            </a:extLst>
          </p:cNvPr>
          <p:cNvSpPr txBox="1">
            <a:spLocks/>
          </p:cNvSpPr>
          <p:nvPr/>
        </p:nvSpPr>
        <p:spPr>
          <a:xfrm>
            <a:off x="623701" y="2394073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1600" b="1" dirty="0"/>
              <a:t>R’s adapter receives frame</a:t>
            </a:r>
          </a:p>
          <a:p>
            <a:endParaRPr lang="en-US" sz="1600" b="1" dirty="0"/>
          </a:p>
          <a:p>
            <a:r>
              <a:rPr lang="en-US" sz="1600" b="1" dirty="0"/>
              <a:t>R removes IP datagram from Ethernet frame, sees its destined to </a:t>
            </a:r>
            <a:r>
              <a:rPr lang="en-US" sz="1600" b="1" dirty="0">
                <a:solidFill>
                  <a:srgbClr val="F81B02"/>
                </a:solidFill>
              </a:rPr>
              <a:t>B</a:t>
            </a:r>
          </a:p>
          <a:p>
            <a:endParaRPr lang="en-US" sz="1600" b="1" dirty="0"/>
          </a:p>
        </p:txBody>
      </p:sp>
      <p:sp>
        <p:nvSpPr>
          <p:cNvPr id="9" name="Shape 101">
            <a:extLst>
              <a:ext uri="{FF2B5EF4-FFF2-40B4-BE49-F238E27FC236}">
                <a16:creationId xmlns:a16="http://schemas.microsoft.com/office/drawing/2014/main" id="{3D53173A-ED38-44D1-96E2-93BDC2D037BC}"/>
              </a:ext>
            </a:extLst>
          </p:cNvPr>
          <p:cNvSpPr txBox="1">
            <a:spLocks/>
          </p:cNvSpPr>
          <p:nvPr/>
        </p:nvSpPr>
        <p:spPr>
          <a:xfrm>
            <a:off x="623700" y="3404401"/>
            <a:ext cx="7070207" cy="133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sz="1600" b="1" dirty="0"/>
              <a:t>R uses ARP to get B’s MAC address </a:t>
            </a:r>
          </a:p>
          <a:p>
            <a:endParaRPr lang="en-US" sz="1600" b="1" dirty="0"/>
          </a:p>
          <a:p>
            <a:r>
              <a:rPr lang="en-US" sz="1600" b="1" dirty="0"/>
              <a:t>R creates frame containing A-to-B IP datagram sends to B</a:t>
            </a:r>
          </a:p>
          <a:p>
            <a:endParaRPr lang="en-US" sz="1600" b="1" dirty="0"/>
          </a:p>
          <a:p>
            <a:r>
              <a:rPr lang="en-US" sz="1600" b="1" dirty="0"/>
              <a:t>B receives A's datagram and thus our goal is achieved.</a:t>
            </a:r>
          </a:p>
          <a:p>
            <a:endParaRPr lang="en-US" sz="1600" b="1" dirty="0"/>
          </a:p>
          <a:p>
            <a:endParaRPr lang="en-US" sz="1600" b="1" dirty="0"/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88770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ctrTitle" idx="4294967295"/>
          </p:nvPr>
        </p:nvSpPr>
        <p:spPr>
          <a:xfrm>
            <a:off x="497418" y="514626"/>
            <a:ext cx="4976813" cy="11604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600" b="1" dirty="0">
                <a:solidFill>
                  <a:srgbClr val="FFB600"/>
                </a:solidFill>
                <a:cs typeface="Calibri Light"/>
              </a:rPr>
              <a:t>Conclusion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subTitle" idx="4294967295"/>
          </p:nvPr>
        </p:nvSpPr>
        <p:spPr>
          <a:xfrm>
            <a:off x="497418" y="1988439"/>
            <a:ext cx="5211535" cy="13046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spcBef>
                <a:spcPct val="20000"/>
              </a:spcBef>
              <a:spcAft>
                <a:spcPct val="0"/>
              </a:spcAft>
              <a:buNone/>
            </a:pPr>
            <a:r>
              <a:rPr lang="en-US" sz="2000" b="1" dirty="0"/>
              <a:t>ARP for Ethernet is defined in RFC 826</a:t>
            </a:r>
          </a:p>
          <a:p>
            <a:pPr marL="342900">
              <a:spcBef>
                <a:spcPct val="20000"/>
              </a:spcBef>
              <a:spcAft>
                <a:spcPct val="0"/>
              </a:spcAft>
              <a:buNone/>
            </a:pPr>
            <a:r>
              <a:rPr lang="en-US" sz="2000" b="1" dirty="0"/>
              <a:t>Which will be discussed by the next groups</a:t>
            </a:r>
          </a:p>
        </p:txBody>
      </p:sp>
      <p:sp>
        <p:nvSpPr>
          <p:cNvPr id="116" name="Shape 116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Shape 117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Shape 1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Shape 120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Shape 12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Shape 125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Shape 126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Shape 127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Shape 12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hape 115">
            <a:extLst>
              <a:ext uri="{FF2B5EF4-FFF2-40B4-BE49-F238E27FC236}">
                <a16:creationId xmlns:a16="http://schemas.microsoft.com/office/drawing/2014/main" id="{9C431DE4-8832-441D-B4B3-BFF5287DD79D}"/>
              </a:ext>
            </a:extLst>
          </p:cNvPr>
          <p:cNvSpPr txBox="1">
            <a:spLocks/>
          </p:cNvSpPr>
          <p:nvPr/>
        </p:nvSpPr>
        <p:spPr>
          <a:xfrm>
            <a:off x="497417" y="3394945"/>
            <a:ext cx="4976813" cy="78422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1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>
              <a:spcBef>
                <a:spcPct val="20000"/>
              </a:spcBef>
              <a:spcAft>
                <a:spcPct val="0"/>
              </a:spcAft>
              <a:buNone/>
            </a:pPr>
            <a:r>
              <a:rPr lang="en-US" sz="2000" b="1" dirty="0"/>
              <a:t>Be sure to Practice Questions on this topic before the exam</a:t>
            </a:r>
          </a:p>
          <a:p>
            <a:pPr marL="342900">
              <a:spcBef>
                <a:spcPct val="20000"/>
              </a:spcBef>
              <a:spcAft>
                <a:spcPct val="0"/>
              </a:spcAft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227065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build="p"/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364" name="Shape 364"/>
          <p:cNvSpPr txBox="1">
            <a:spLocks noGrp="1"/>
          </p:cNvSpPr>
          <p:nvPr>
            <p:ph type="ctrTitle" idx="4294967295"/>
          </p:nvPr>
        </p:nvSpPr>
        <p:spPr>
          <a:xfrm>
            <a:off x="432390" y="1336417"/>
            <a:ext cx="6594475" cy="11604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FFB600"/>
                </a:solidFill>
              </a:rPr>
              <a:t>Thanks!</a:t>
            </a:r>
            <a:endParaRPr sz="9600" dirty="0">
              <a:solidFill>
                <a:srgbClr val="FFB600"/>
              </a:solidFill>
            </a:endParaRPr>
          </a:p>
        </p:txBody>
      </p:sp>
      <p:sp>
        <p:nvSpPr>
          <p:cNvPr id="365" name="Shape 365"/>
          <p:cNvSpPr txBox="1">
            <a:spLocks noGrp="1"/>
          </p:cNvSpPr>
          <p:nvPr>
            <p:ph type="subTitle" idx="4294967295"/>
          </p:nvPr>
        </p:nvSpPr>
        <p:spPr>
          <a:xfrm>
            <a:off x="772632" y="2936500"/>
            <a:ext cx="6594475" cy="19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Any questions?</a:t>
            </a:r>
            <a:endParaRPr sz="3600" b="1" dirty="0"/>
          </a:p>
        </p:txBody>
      </p:sp>
      <p:sp>
        <p:nvSpPr>
          <p:cNvPr id="366" name="Shape 366"/>
          <p:cNvSpPr/>
          <p:nvPr/>
        </p:nvSpPr>
        <p:spPr>
          <a:xfrm>
            <a:off x="8054234" y="327815"/>
            <a:ext cx="798007" cy="725835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5DFDD2-A486-4BC4-A64C-EBDEC88B7020}"/>
              </a:ext>
            </a:extLst>
          </p:cNvPr>
          <p:cNvSpPr/>
          <p:nvPr/>
        </p:nvSpPr>
        <p:spPr>
          <a:xfrm>
            <a:off x="5704885" y="1478184"/>
            <a:ext cx="141058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" sz="8000" dirty="0">
                <a:solidFill>
                  <a:schemeClr val="accent2">
                    <a:lumMod val="75000"/>
                  </a:schemeClr>
                </a:solidFill>
              </a:rPr>
              <a:t>😉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4" grpId="0"/>
      <p:bldP spid="365" grpId="0" build="p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685800" y="3353871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MAC Address</a:t>
            </a:r>
            <a:endParaRPr dirty="0"/>
          </a:p>
        </p:txBody>
      </p:sp>
      <p:sp>
        <p:nvSpPr>
          <p:cNvPr id="90" name="Shape 90"/>
          <p:cNvSpPr txBox="1"/>
          <p:nvPr/>
        </p:nvSpPr>
        <p:spPr>
          <a:xfrm>
            <a:off x="7811325" y="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1</a:t>
            </a:r>
            <a:endParaRPr sz="96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27117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Questions </a:t>
            </a:r>
            <a:r>
              <a:rPr lang="en" sz="3600" dirty="0">
                <a:solidFill>
                  <a:srgbClr val="FFB600"/>
                </a:solidFill>
              </a:rPr>
              <a:t>Pop</a:t>
            </a:r>
            <a:r>
              <a:rPr lang="en-US" sz="3600" dirty="0">
                <a:solidFill>
                  <a:srgbClr val="FFB600"/>
                </a:solidFill>
              </a:rPr>
              <a:t>p</a:t>
            </a:r>
            <a:r>
              <a:rPr lang="en" sz="3600" dirty="0">
                <a:solidFill>
                  <a:srgbClr val="FFB600"/>
                </a:solidFill>
              </a:rPr>
              <a:t>ing in</a:t>
            </a:r>
            <a:r>
              <a:rPr lang="en" sz="3600" dirty="0"/>
              <a:t> </a:t>
            </a:r>
            <a:br>
              <a:rPr lang="en" sz="3600" dirty="0"/>
            </a:br>
            <a:r>
              <a:rPr lang="en-US" sz="3600" dirty="0"/>
              <a:t>your head</a:t>
            </a:r>
            <a:endParaRPr sz="3600" dirty="0"/>
          </a:p>
        </p:txBody>
      </p:sp>
      <p:sp>
        <p:nvSpPr>
          <p:cNvPr id="174" name="Shape 17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75" name="Shape 175"/>
          <p:cNvGrpSpPr/>
          <p:nvPr/>
        </p:nvGrpSpPr>
        <p:grpSpPr>
          <a:xfrm>
            <a:off x="3703042" y="600903"/>
            <a:ext cx="4036590" cy="3941676"/>
            <a:chOff x="2256567" y="677103"/>
            <a:chExt cx="4036590" cy="3941676"/>
          </a:xfrm>
        </p:grpSpPr>
        <p:sp>
          <p:nvSpPr>
            <p:cNvPr id="176" name="Shape 176"/>
            <p:cNvSpPr/>
            <p:nvPr/>
          </p:nvSpPr>
          <p:spPr>
            <a:xfrm rot="-6597333">
              <a:off x="4296826" y="3950027"/>
              <a:ext cx="586303" cy="586303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77" name="Shape 177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78" name="Shape 178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79" name="Shape 179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80" name="Shape 180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81" name="Shape 181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rgbClr val="FFE5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</p:grpSp>
      <p:grpSp>
        <p:nvGrpSpPr>
          <p:cNvPr id="182" name="Shape 182"/>
          <p:cNvGrpSpPr/>
          <p:nvPr/>
        </p:nvGrpSpPr>
        <p:grpSpPr>
          <a:xfrm>
            <a:off x="5893669" y="1739566"/>
            <a:ext cx="2440200" cy="2440200"/>
            <a:chOff x="4447194" y="1815766"/>
            <a:chExt cx="2440200" cy="2440200"/>
          </a:xfrm>
        </p:grpSpPr>
        <p:sp>
          <p:nvSpPr>
            <p:cNvPr id="183" name="Shape 183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rgbClr val="FFB600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84" name="Shape 184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dirty="0">
                  <a:solidFill>
                    <a:srgbClr val="FFFFFF"/>
                  </a:solidFill>
                  <a:latin typeface="Raleway Light"/>
                  <a:ea typeface="Raleway Light"/>
                  <a:cs typeface="Raleway Light"/>
                  <a:sym typeface="Raleway Light"/>
                </a:rPr>
                <a:t>Why do we need MAC Address when we already have IP Addresses?</a:t>
              </a:r>
            </a:p>
          </p:txBody>
        </p:sp>
      </p:grpSp>
      <p:grpSp>
        <p:nvGrpSpPr>
          <p:cNvPr id="185" name="Shape 185"/>
          <p:cNvGrpSpPr/>
          <p:nvPr/>
        </p:nvGrpSpPr>
        <p:grpSpPr>
          <a:xfrm>
            <a:off x="5013412" y="1297853"/>
            <a:ext cx="1423800" cy="1423800"/>
            <a:chOff x="3490737" y="1374053"/>
            <a:chExt cx="1423800" cy="1423800"/>
          </a:xfrm>
        </p:grpSpPr>
        <p:sp>
          <p:nvSpPr>
            <p:cNvPr id="186" name="Shape 186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87" name="Shape 187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FFFFFF"/>
                  </a:solidFill>
                  <a:latin typeface="Raleway Light"/>
                  <a:ea typeface="Raleway Light"/>
                  <a:cs typeface="Raleway Light"/>
                  <a:sym typeface="Raleway Light"/>
                </a:rPr>
                <a:t>What is a MAC Address?</a:t>
              </a:r>
              <a:endParaRPr dirty="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</p:grpSp>
      <p:grpSp>
        <p:nvGrpSpPr>
          <p:cNvPr id="188" name="Shape 188"/>
          <p:cNvGrpSpPr/>
          <p:nvPr/>
        </p:nvGrpSpPr>
        <p:grpSpPr>
          <a:xfrm>
            <a:off x="4672228" y="2862089"/>
            <a:ext cx="1498800" cy="1498800"/>
            <a:chOff x="644203" y="3718814"/>
            <a:chExt cx="1498800" cy="1498800"/>
          </a:xfrm>
        </p:grpSpPr>
        <p:sp>
          <p:nvSpPr>
            <p:cNvPr id="189" name="Shape 189"/>
            <p:cNvSpPr/>
            <p:nvPr/>
          </p:nvSpPr>
          <p:spPr>
            <a:xfrm>
              <a:off x="644203" y="3718814"/>
              <a:ext cx="1498800" cy="14988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90" name="Shape 190"/>
            <p:cNvSpPr txBox="1"/>
            <p:nvPr/>
          </p:nvSpPr>
          <p:spPr>
            <a:xfrm>
              <a:off x="856976" y="3995875"/>
              <a:ext cx="10734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FFFFFF"/>
                  </a:solidFill>
                  <a:latin typeface="Raleway Light"/>
                  <a:ea typeface="Raleway Light"/>
                  <a:cs typeface="Raleway Light"/>
                  <a:sym typeface="Raleway Light"/>
                </a:rPr>
                <a:t>How is it assigned to an interface?</a:t>
              </a:r>
              <a:endParaRPr dirty="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</p:grpSp>
      <p:grpSp>
        <p:nvGrpSpPr>
          <p:cNvPr id="191" name="Shape 191"/>
          <p:cNvGrpSpPr/>
          <p:nvPr/>
        </p:nvGrpSpPr>
        <p:grpSpPr>
          <a:xfrm>
            <a:off x="7334059" y="1114293"/>
            <a:ext cx="1030262" cy="1030262"/>
            <a:chOff x="3490737" y="1374053"/>
            <a:chExt cx="1423800" cy="1423800"/>
          </a:xfrm>
        </p:grpSpPr>
        <p:sp>
          <p:nvSpPr>
            <p:cNvPr id="192" name="Shape 192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rgbClr val="00695C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  <p:sp>
          <p:nvSpPr>
            <p:cNvPr id="193" name="Shape 193"/>
            <p:cNvSpPr txBox="1"/>
            <p:nvPr/>
          </p:nvSpPr>
          <p:spPr>
            <a:xfrm>
              <a:off x="3718754" y="1613602"/>
              <a:ext cx="1092169" cy="9144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FFFFFF"/>
                  </a:solidFill>
                  <a:latin typeface="Raleway Light"/>
                  <a:ea typeface="Raleway Light"/>
                  <a:cs typeface="Raleway Light"/>
                  <a:sym typeface="Raleway Light"/>
                </a:rPr>
                <a:t>Where is it used?</a:t>
              </a:r>
              <a:endParaRPr dirty="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endParaRPr>
            </a:p>
          </p:txBody>
        </p:sp>
      </p:grpSp>
      <p:grpSp>
        <p:nvGrpSpPr>
          <p:cNvPr id="194" name="Shape 194"/>
          <p:cNvGrpSpPr/>
          <p:nvPr/>
        </p:nvGrpSpPr>
        <p:grpSpPr>
          <a:xfrm>
            <a:off x="8152038" y="369832"/>
            <a:ext cx="602425" cy="641836"/>
            <a:chOff x="5970800" y="1619250"/>
            <a:chExt cx="428650" cy="456725"/>
          </a:xfrm>
        </p:grpSpPr>
        <p:sp>
          <p:nvSpPr>
            <p:cNvPr id="195" name="Shape 195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0" t="0" r="0" b="0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0" t="0" r="0" b="0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0" t="0" r="0" b="0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0" t="0" r="0" b="0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0" t="0" r="0" b="0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86879BB-51A4-4674-96AB-219853F30512}"/>
              </a:ext>
            </a:extLst>
          </p:cNvPr>
          <p:cNvSpPr txBox="1"/>
          <p:nvPr/>
        </p:nvSpPr>
        <p:spPr>
          <a:xfrm>
            <a:off x="6048197" y="1042731"/>
            <a:ext cx="13722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Are we out of Mac address?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654824" y="705930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What</a:t>
            </a:r>
            <a:r>
              <a:rPr lang="en" sz="4400" dirty="0"/>
              <a:t>’s a </a:t>
            </a:r>
            <a:r>
              <a:rPr lang="en-US" sz="4400" dirty="0">
                <a:solidFill>
                  <a:srgbClr val="FFB600"/>
                </a:solidFill>
              </a:rPr>
              <a:t>MAC</a:t>
            </a:r>
            <a:r>
              <a:rPr lang="en" sz="4400" dirty="0"/>
              <a:t> </a:t>
            </a:r>
            <a:r>
              <a:rPr lang="en-US" sz="4400" dirty="0"/>
              <a:t>Address?</a:t>
            </a:r>
            <a:endParaRPr sz="4400" dirty="0"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54824" y="1717288"/>
            <a:ext cx="7133276" cy="28730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 dirty="0">
                <a:solidFill>
                  <a:srgbClr val="FFC000"/>
                </a:solidFill>
              </a:rPr>
              <a:t>Media Acce</a:t>
            </a:r>
            <a:r>
              <a:rPr lang="en-US" dirty="0" err="1">
                <a:solidFill>
                  <a:srgbClr val="FFC000"/>
                </a:solidFill>
              </a:rPr>
              <a:t>ss</a:t>
            </a:r>
            <a:r>
              <a:rPr lang="en-US" dirty="0">
                <a:solidFill>
                  <a:srgbClr val="FFC000"/>
                </a:solidFill>
              </a:rPr>
              <a:t> Control </a:t>
            </a:r>
            <a:r>
              <a:rPr lang="en-US" dirty="0"/>
              <a:t>address is the physical address that uniquely identifies a hardware interface.</a:t>
            </a:r>
          </a:p>
          <a:p>
            <a:pPr lvl="0"/>
            <a:r>
              <a:rPr lang="en-US" dirty="0"/>
              <a:t>Also known as </a:t>
            </a:r>
            <a:r>
              <a:rPr lang="en-US" dirty="0">
                <a:solidFill>
                  <a:srgbClr val="FFC000"/>
                </a:solidFill>
              </a:rPr>
              <a:t>LAN</a:t>
            </a:r>
            <a:r>
              <a:rPr lang="en-US" dirty="0"/>
              <a:t> Address.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It is a </a:t>
            </a:r>
            <a:r>
              <a:rPr lang="en" dirty="0">
                <a:solidFill>
                  <a:srgbClr val="FFC000"/>
                </a:solidFill>
              </a:rPr>
              <a:t>48-bit hexadecimal</a:t>
            </a:r>
            <a:r>
              <a:rPr lang="en" dirty="0"/>
              <a:t> address.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The format of a MAC address is MM:MM:MM:SS:SS:SS.</a:t>
            </a:r>
          </a:p>
          <a:p>
            <a:pPr lvl="0">
              <a:spcBef>
                <a:spcPts val="0"/>
              </a:spcBef>
            </a:pPr>
            <a:r>
              <a:rPr lang="en-US" dirty="0"/>
              <a:t>MAC address is burned into the ROM of </a:t>
            </a:r>
            <a:r>
              <a:rPr lang="en-US" dirty="0">
                <a:solidFill>
                  <a:srgbClr val="FFC000"/>
                </a:solidFill>
              </a:rPr>
              <a:t>Network Interface Card</a:t>
            </a:r>
            <a:r>
              <a:rPr lang="en-US" dirty="0"/>
              <a:t> (NIC)</a:t>
            </a:r>
            <a:r>
              <a:rPr lang="en-US" dirty="0">
                <a:solidFill>
                  <a:schemeClr val="tx1"/>
                </a:solidFill>
              </a:rPr>
              <a:t>.</a:t>
            </a:r>
            <a:endParaRPr lang="en-US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Each computing device has a unique MAC Address.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04" name="Shape 104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Shape 105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ctrTitle" idx="4294967295"/>
          </p:nvPr>
        </p:nvSpPr>
        <p:spPr>
          <a:xfrm>
            <a:off x="318071" y="2060557"/>
            <a:ext cx="49768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B600"/>
                </a:solidFill>
              </a:rPr>
              <a:t>Wh</a:t>
            </a:r>
            <a:r>
              <a:rPr lang="en-US" sz="7200" dirty="0">
                <a:solidFill>
                  <a:srgbClr val="FFB600"/>
                </a:solidFill>
              </a:rPr>
              <a:t>ere</a:t>
            </a:r>
            <a:r>
              <a:rPr lang="en" sz="7200" dirty="0">
                <a:solidFill>
                  <a:srgbClr val="FFB600"/>
                </a:solidFill>
              </a:rPr>
              <a:t> </a:t>
            </a:r>
            <a:r>
              <a:rPr lang="en-US" sz="7200" dirty="0">
                <a:solidFill>
                  <a:srgbClr val="FFB600"/>
                </a:solidFill>
              </a:rPr>
              <a:t>is it</a:t>
            </a:r>
            <a:r>
              <a:rPr lang="en" sz="7200" dirty="0">
                <a:solidFill>
                  <a:srgbClr val="FFB600"/>
                </a:solidFill>
              </a:rPr>
              <a:t> used?</a:t>
            </a:r>
            <a:endParaRPr sz="7200" dirty="0">
              <a:solidFill>
                <a:srgbClr val="FFB600"/>
              </a:solidFill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ubTitle" idx="4294967295"/>
          </p:nvPr>
        </p:nvSpPr>
        <p:spPr>
          <a:xfrm>
            <a:off x="490654" y="3422690"/>
            <a:ext cx="6472054" cy="13123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1600" dirty="0"/>
              <a:t>Every computer needs to be connected with each other in order to communicate with each other.</a:t>
            </a:r>
          </a:p>
          <a:p>
            <a:pPr marL="285750" indent="-285750"/>
            <a:r>
              <a:rPr lang="en-US" sz="1600" dirty="0"/>
              <a:t>It is the low level basis through which ethernet based network functions.</a:t>
            </a:r>
          </a:p>
        </p:txBody>
      </p:sp>
      <p:sp>
        <p:nvSpPr>
          <p:cNvPr id="116" name="Shape 116"/>
          <p:cNvSpPr/>
          <p:nvPr/>
        </p:nvSpPr>
        <p:spPr>
          <a:xfrm>
            <a:off x="7334564" y="2384367"/>
            <a:ext cx="299775" cy="286236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Shape 117"/>
          <p:cNvGrpSpPr/>
          <p:nvPr/>
        </p:nvGrpSpPr>
        <p:grpSpPr>
          <a:xfrm>
            <a:off x="6962708" y="777025"/>
            <a:ext cx="1284369" cy="1284693"/>
            <a:chOff x="6654650" y="3665275"/>
            <a:chExt cx="409100" cy="409125"/>
          </a:xfrm>
        </p:grpSpPr>
        <p:sp>
          <p:nvSpPr>
            <p:cNvPr id="118" name="Shape 1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0" t="0" r="0" b="0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0" t="0" r="0" b="0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Shape 120"/>
          <p:cNvGrpSpPr/>
          <p:nvPr/>
        </p:nvGrpSpPr>
        <p:grpSpPr>
          <a:xfrm rot="290934">
            <a:off x="5826714" y="2216476"/>
            <a:ext cx="848543" cy="848624"/>
            <a:chOff x="570875" y="4322250"/>
            <a:chExt cx="443300" cy="443325"/>
          </a:xfrm>
        </p:grpSpPr>
        <p:sp>
          <p:nvSpPr>
            <p:cNvPr id="121" name="Shape 12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Shape 125"/>
          <p:cNvSpPr/>
          <p:nvPr/>
        </p:nvSpPr>
        <p:spPr>
          <a:xfrm rot="2466717">
            <a:off x="5819909" y="1025895"/>
            <a:ext cx="416526" cy="397713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Shape 126"/>
          <p:cNvSpPr/>
          <p:nvPr/>
        </p:nvSpPr>
        <p:spPr>
          <a:xfrm rot="-1609245">
            <a:off x="6429073" y="1276138"/>
            <a:ext cx="299725" cy="286203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Shape 127"/>
          <p:cNvSpPr/>
          <p:nvPr/>
        </p:nvSpPr>
        <p:spPr>
          <a:xfrm rot="2926063">
            <a:off x="8246537" y="1502870"/>
            <a:ext cx="224479" cy="214340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Shape 128"/>
          <p:cNvSpPr/>
          <p:nvPr/>
        </p:nvSpPr>
        <p:spPr>
          <a:xfrm rot="-1609158">
            <a:off x="8202241" y="284727"/>
            <a:ext cx="202232" cy="193098"/>
          </a:xfrm>
          <a:custGeom>
            <a:avLst/>
            <a:gdLst/>
            <a:ahLst/>
            <a:cxnLst/>
            <a:rect l="0" t="0" r="0" b="0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633436" y="460575"/>
            <a:ext cx="68661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4800" dirty="0"/>
              <a:t>How are </a:t>
            </a:r>
            <a:r>
              <a:rPr lang="en-US" sz="4800" dirty="0">
                <a:solidFill>
                  <a:srgbClr val="FFB600"/>
                </a:solidFill>
              </a:rPr>
              <a:t>MAC</a:t>
            </a:r>
            <a:r>
              <a:rPr lang="en" sz="4800" dirty="0"/>
              <a:t> </a:t>
            </a:r>
            <a:r>
              <a:rPr lang="en-US" sz="4800" dirty="0"/>
              <a:t>addresses assigned?</a:t>
            </a:r>
            <a:endParaRPr sz="4800" dirty="0">
              <a:solidFill>
                <a:srgbClr val="FFB600"/>
              </a:solidFill>
            </a:endParaRPr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55" name="Shape 255"/>
          <p:cNvSpPr/>
          <p:nvPr/>
        </p:nvSpPr>
        <p:spPr>
          <a:xfrm>
            <a:off x="1966489" y="2423551"/>
            <a:ext cx="594300" cy="36900"/>
          </a:xfrm>
          <a:prstGeom prst="roundRect">
            <a:avLst>
              <a:gd name="adj" fmla="val 50000"/>
            </a:avLst>
          </a:prstGeom>
          <a:solidFill>
            <a:srgbClr val="FFB6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56" name="Shape 256"/>
          <p:cNvSpPr/>
          <p:nvPr/>
        </p:nvSpPr>
        <p:spPr>
          <a:xfrm>
            <a:off x="953412" y="2144851"/>
            <a:ext cx="594300" cy="594300"/>
          </a:xfrm>
          <a:prstGeom prst="ellipse">
            <a:avLst/>
          </a:prstGeom>
          <a:noFill/>
          <a:ln w="38100" cap="flat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57" name="Shape 257"/>
          <p:cNvSpPr txBox="1"/>
          <p:nvPr/>
        </p:nvSpPr>
        <p:spPr>
          <a:xfrm>
            <a:off x="1032162" y="2293762"/>
            <a:ext cx="4368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rPr lang="en" sz="800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first</a:t>
            </a:r>
            <a:endParaRPr sz="800" dirty="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58" name="Shape 258"/>
          <p:cNvSpPr txBox="1"/>
          <p:nvPr/>
        </p:nvSpPr>
        <p:spPr>
          <a:xfrm>
            <a:off x="396014" y="2683963"/>
            <a:ext cx="17091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IEEE</a:t>
            </a:r>
            <a:endParaRPr sz="10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59" name="Shape 259"/>
          <p:cNvSpPr txBox="1"/>
          <p:nvPr/>
        </p:nvSpPr>
        <p:spPr>
          <a:xfrm>
            <a:off x="373062" y="3140765"/>
            <a:ext cx="1755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-US" sz="1100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IEEE manages the MAC address space.</a:t>
            </a:r>
            <a:endParaRPr sz="1100" dirty="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60" name="Shape 260"/>
          <p:cNvSpPr/>
          <p:nvPr/>
        </p:nvSpPr>
        <p:spPr>
          <a:xfrm>
            <a:off x="3058349" y="2132588"/>
            <a:ext cx="594300" cy="594300"/>
          </a:xfrm>
          <a:prstGeom prst="ellipse">
            <a:avLst/>
          </a:prstGeom>
          <a:noFill/>
          <a:ln w="38100" cap="flat" cmpd="sng">
            <a:solidFill>
              <a:srgbClr val="FFB6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61" name="Shape 261"/>
          <p:cNvSpPr txBox="1"/>
          <p:nvPr/>
        </p:nvSpPr>
        <p:spPr>
          <a:xfrm>
            <a:off x="2500951" y="2683963"/>
            <a:ext cx="17091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Acquire</a:t>
            </a:r>
            <a:endParaRPr sz="10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62" name="Shape 262"/>
          <p:cNvSpPr txBox="1"/>
          <p:nvPr/>
        </p:nvSpPr>
        <p:spPr>
          <a:xfrm>
            <a:off x="2500949" y="3130363"/>
            <a:ext cx="1709100" cy="7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" sz="1100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Com</a:t>
            </a:r>
            <a:r>
              <a:rPr lang="en-US" sz="1100" dirty="0" err="1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panies</a:t>
            </a:r>
            <a:r>
              <a:rPr lang="en-US" sz="1100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 purchase the chunk of the address space consisting of </a:t>
            </a:r>
            <a:r>
              <a:rPr lang="en-US" sz="1100" b="1" dirty="0"/>
              <a:t>2</a:t>
            </a:r>
            <a:r>
              <a:rPr lang="en-US" sz="1100" b="1" baseline="30000" dirty="0"/>
              <a:t>24  </a:t>
            </a:r>
            <a:r>
              <a:rPr lang="en-US" sz="1100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address for a nominal fee.</a:t>
            </a:r>
            <a:endParaRPr lang="en-US" sz="1100" b="1" baseline="30000" dirty="0"/>
          </a:p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100" dirty="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63" name="Shape 263"/>
          <p:cNvSpPr txBox="1"/>
          <p:nvPr/>
        </p:nvSpPr>
        <p:spPr>
          <a:xfrm>
            <a:off x="3058352" y="2293763"/>
            <a:ext cx="5943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rPr lang="en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second</a:t>
            </a:r>
            <a:endParaRPr sz="8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64" name="Shape 264"/>
          <p:cNvSpPr/>
          <p:nvPr/>
        </p:nvSpPr>
        <p:spPr>
          <a:xfrm>
            <a:off x="5140334" y="2132588"/>
            <a:ext cx="594300" cy="594300"/>
          </a:xfrm>
          <a:prstGeom prst="ellipse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65" name="Shape 265"/>
          <p:cNvSpPr txBox="1"/>
          <p:nvPr/>
        </p:nvSpPr>
        <p:spPr>
          <a:xfrm>
            <a:off x="4582939" y="2683963"/>
            <a:ext cx="17091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Allocation</a:t>
            </a:r>
            <a:endParaRPr sz="10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66" name="Shape 266"/>
          <p:cNvSpPr txBox="1"/>
          <p:nvPr/>
        </p:nvSpPr>
        <p:spPr>
          <a:xfrm>
            <a:off x="4582934" y="3140763"/>
            <a:ext cx="1709100" cy="7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600"/>
              </a:spcAft>
            </a:pPr>
            <a:r>
              <a:rPr lang="en-US" sz="1100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IEEE allocates the chunk of </a:t>
            </a:r>
            <a:r>
              <a:rPr lang="en-US" sz="1100" b="1" dirty="0"/>
              <a:t>2</a:t>
            </a:r>
            <a:r>
              <a:rPr lang="en-US" sz="1100" b="1" baseline="30000" dirty="0"/>
              <a:t>24  </a:t>
            </a:r>
            <a:r>
              <a:rPr lang="en-US" sz="1100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addresses by fixing the first 24 bits of a MAC address.</a:t>
            </a:r>
            <a:r>
              <a:rPr lang="en-US" sz="1100" b="1" dirty="0"/>
              <a:t> </a:t>
            </a:r>
          </a:p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 </a:t>
            </a:r>
            <a:endParaRPr sz="1100" dirty="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67" name="Shape 267"/>
          <p:cNvSpPr txBox="1"/>
          <p:nvPr/>
        </p:nvSpPr>
        <p:spPr>
          <a:xfrm>
            <a:off x="5219084" y="2293762"/>
            <a:ext cx="4368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rPr lang="en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third</a:t>
            </a:r>
            <a:endParaRPr sz="8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7222312" y="2132588"/>
            <a:ext cx="594300" cy="594300"/>
          </a:xfrm>
          <a:prstGeom prst="ellipse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69" name="Shape 269"/>
          <p:cNvSpPr txBox="1"/>
          <p:nvPr/>
        </p:nvSpPr>
        <p:spPr>
          <a:xfrm>
            <a:off x="6664914" y="2683963"/>
            <a:ext cx="17091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Creation</a:t>
            </a:r>
            <a:endParaRPr sz="1000" dirty="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  <p:sp>
        <p:nvSpPr>
          <p:cNvPr id="270" name="Shape 270"/>
          <p:cNvSpPr txBox="1"/>
          <p:nvPr/>
        </p:nvSpPr>
        <p:spPr>
          <a:xfrm>
            <a:off x="6664912" y="3140765"/>
            <a:ext cx="1709100" cy="7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Companies create unique combination of last 24 bits.</a:t>
            </a:r>
            <a:endParaRPr sz="1100" dirty="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71" name="Shape 271"/>
          <p:cNvSpPr txBox="1"/>
          <p:nvPr/>
        </p:nvSpPr>
        <p:spPr>
          <a:xfrm>
            <a:off x="7301062" y="2293762"/>
            <a:ext cx="4368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rPr lang="en" sz="800">
                <a:solidFill>
                  <a:srgbClr val="434343"/>
                </a:solidFill>
                <a:latin typeface="Raleway Light"/>
                <a:ea typeface="Raleway Light"/>
                <a:cs typeface="Raleway Light"/>
                <a:sym typeface="Raleway Light"/>
              </a:rPr>
              <a:t>last</a:t>
            </a:r>
            <a:endParaRPr sz="800"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72" name="Shape 272"/>
          <p:cNvSpPr/>
          <p:nvPr/>
        </p:nvSpPr>
        <p:spPr>
          <a:xfrm>
            <a:off x="4138701" y="2423551"/>
            <a:ext cx="594300" cy="369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6220676" y="2423551"/>
            <a:ext cx="594300" cy="3690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274" name="Shape 274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275" name="Shape 275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0" t="0" r="0" b="0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0" t="0" r="0" b="0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 animBg="1"/>
      <p:bldP spid="256" grpId="0" animBg="1"/>
      <p:bldP spid="257" grpId="0"/>
      <p:bldP spid="258" grpId="0"/>
      <p:bldP spid="259" grpId="0"/>
      <p:bldP spid="260" grpId="0" animBg="1"/>
      <p:bldP spid="261" grpId="0"/>
      <p:bldP spid="262" grpId="0"/>
      <p:bldP spid="263" grpId="0"/>
      <p:bldP spid="264" grpId="0" animBg="1"/>
      <p:bldP spid="265" grpId="0"/>
      <p:bldP spid="266" grpId="0"/>
      <p:bldP spid="267" grpId="0"/>
      <p:bldP spid="268" grpId="0" animBg="1"/>
      <p:bldP spid="269" grpId="0"/>
      <p:bldP spid="270" grpId="0"/>
      <p:bldP spid="271" grpId="0"/>
      <p:bldP spid="272" grpId="0" animBg="1"/>
      <p:bldP spid="27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/>
        </p:nvSpPr>
        <p:spPr>
          <a:xfrm>
            <a:off x="467835" y="910900"/>
            <a:ext cx="8096646" cy="3781602"/>
          </a:xfrm>
          <a:custGeom>
            <a:avLst/>
            <a:gdLst/>
            <a:ahLst/>
            <a:cxnLst/>
            <a:rect l="0" t="0" r="0" b="0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Shape 2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16" name="Shape 216"/>
          <p:cNvSpPr txBox="1">
            <a:spLocks noGrp="1"/>
          </p:cNvSpPr>
          <p:nvPr>
            <p:ph type="title" idx="4294967295"/>
          </p:nvPr>
        </p:nvSpPr>
        <p:spPr>
          <a:xfrm>
            <a:off x="571090" y="361181"/>
            <a:ext cx="6865938" cy="9541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Are we out of MAC </a:t>
            </a:r>
            <a:r>
              <a:rPr lang="en-US" sz="3600" dirty="0"/>
              <a:t>addresses?</a:t>
            </a:r>
            <a:endParaRPr sz="3600" dirty="0"/>
          </a:p>
        </p:txBody>
      </p:sp>
      <p:grpSp>
        <p:nvGrpSpPr>
          <p:cNvPr id="219" name="Shape 219"/>
          <p:cNvGrpSpPr/>
          <p:nvPr/>
        </p:nvGrpSpPr>
        <p:grpSpPr>
          <a:xfrm>
            <a:off x="8073445" y="369819"/>
            <a:ext cx="759617" cy="641865"/>
            <a:chOff x="3918650" y="293075"/>
            <a:chExt cx="488500" cy="412775"/>
          </a:xfrm>
        </p:grpSpPr>
        <p:sp>
          <p:nvSpPr>
            <p:cNvPr id="220" name="Shape 220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0" t="0" r="0" b="0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0" t="0" r="0" b="0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0" t="0" r="0" b="0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EDDA754-8B08-4167-B202-E051C13EB7F3}"/>
              </a:ext>
            </a:extLst>
          </p:cNvPr>
          <p:cNvSpPr txBox="1"/>
          <p:nvPr/>
        </p:nvSpPr>
        <p:spPr>
          <a:xfrm>
            <a:off x="3678866" y="3811060"/>
            <a:ext cx="52726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Raleway ExtraBold" panose="020B0604020202020204" charset="0"/>
              </a:rPr>
              <a:t>World population is around 7.6 billion.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/>
      <p:bldP spid="4" grpId="0"/>
    </p:bldLst>
  </p:timing>
</p:sld>
</file>

<file path=ppt/theme/theme1.xml><?xml version="1.0" encoding="utf-8"?>
<a:theme xmlns:a="http://schemas.openxmlformats.org/drawingml/2006/main" name="Oliv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1788</TotalTime>
  <Words>1018</Words>
  <Application>Microsoft Office PowerPoint</Application>
  <PresentationFormat>On-screen Show (16:9)</PresentationFormat>
  <Paragraphs>163</Paragraphs>
  <Slides>36</Slides>
  <Notes>27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Raleway ExtraBold</vt:lpstr>
      <vt:lpstr>Wingdings</vt:lpstr>
      <vt:lpstr>Arial</vt:lpstr>
      <vt:lpstr>Segoe UI</vt:lpstr>
      <vt:lpstr>Raleway Light</vt:lpstr>
      <vt:lpstr>Calibri Light</vt:lpstr>
      <vt:lpstr>Olivia template</vt:lpstr>
      <vt:lpstr>Link Layer Addressing</vt:lpstr>
      <vt:lpstr> Overview</vt:lpstr>
      <vt:lpstr>Hello!</vt:lpstr>
      <vt:lpstr>MAC Address</vt:lpstr>
      <vt:lpstr>Questions Popping in  your head</vt:lpstr>
      <vt:lpstr>What’s a MAC Address?</vt:lpstr>
      <vt:lpstr>Where is it used?</vt:lpstr>
      <vt:lpstr>How are MAC addresses assigned?</vt:lpstr>
      <vt:lpstr>Are we out of MAC addresses?</vt:lpstr>
      <vt:lpstr>281,474,976,710,656 / 7,600,000,000 = 37306</vt:lpstr>
      <vt:lpstr> IP           vs       MAC </vt:lpstr>
      <vt:lpstr>Address Resolution Protocol</vt:lpstr>
      <vt:lpstr>PowerPoint Presentation</vt:lpstr>
      <vt:lpstr>Address Resolution Protocol </vt:lpstr>
      <vt:lpstr>PowerPoint Presentation</vt:lpstr>
      <vt:lpstr>How does ARP work?</vt:lpstr>
      <vt:lpstr>Let's see how ARP works with help of an example</vt:lpstr>
      <vt:lpstr>PowerPoint Presentation</vt:lpstr>
      <vt:lpstr>Case 1: Destination's entry is present in sender's ARP table</vt:lpstr>
      <vt:lpstr>Case 2: Destination's entry isn't available in sender's ARP table </vt:lpstr>
      <vt:lpstr>PowerPoint Presentation</vt:lpstr>
      <vt:lpstr>Interesting points about ARP</vt:lpstr>
      <vt:lpstr>Hello!</vt:lpstr>
      <vt:lpstr>Sending a Datagram to a Node off the Subnet</vt:lpstr>
      <vt:lpstr>PowerPoint Presentation</vt:lpstr>
      <vt:lpstr>Two Subnets interconnected by a router</vt:lpstr>
      <vt:lpstr>There are 2 types of nodes: hosts and routers</vt:lpstr>
      <vt:lpstr>PowerPoint Presentation</vt:lpstr>
      <vt:lpstr>What is the goal?</vt:lpstr>
      <vt:lpstr>PowerPoint Presentation</vt:lpstr>
      <vt:lpstr>PowerPoint Presentation</vt:lpstr>
      <vt:lpstr> Real Life Analogy</vt:lpstr>
      <vt:lpstr>PowerPoint Presentation</vt:lpstr>
      <vt:lpstr>PowerPoint Presentation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 Layer Addressing</dc:title>
  <dc:creator>Syed Jahangir</dc:creator>
  <cp:lastModifiedBy>Syed Jahangir</cp:lastModifiedBy>
  <cp:revision>70</cp:revision>
  <dcterms:modified xsi:type="dcterms:W3CDTF">2018-04-03T09:24:05Z</dcterms:modified>
</cp:coreProperties>
</file>